
<file path=[Content_Types].xml><?xml version="1.0" encoding="utf-8"?>
<Types xmlns="http://schemas.openxmlformats.org/package/2006/content-types">
  <Default Extension="bmp" ContentType="image/bmp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271" r:id="rId3"/>
    <p:sldId id="284" r:id="rId4"/>
    <p:sldId id="306" r:id="rId5"/>
    <p:sldId id="295" r:id="rId6"/>
    <p:sldId id="294" r:id="rId7"/>
    <p:sldId id="307" r:id="rId8"/>
    <p:sldId id="297" r:id="rId9"/>
    <p:sldId id="298" r:id="rId10"/>
    <p:sldId id="299" r:id="rId11"/>
    <p:sldId id="308" r:id="rId12"/>
    <p:sldId id="303" r:id="rId13"/>
    <p:sldId id="304" r:id="rId14"/>
    <p:sldId id="309" r:id="rId15"/>
    <p:sldId id="293" r:id="rId16"/>
    <p:sldId id="270" r:id="rId17"/>
    <p:sldId id="269" r:id="rId1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009" autoAdjust="0"/>
    <p:restoredTop sz="93333" autoAdjust="0"/>
  </p:normalViewPr>
  <p:slideViewPr>
    <p:cSldViewPr snapToGrid="0">
      <p:cViewPr varScale="1">
        <p:scale>
          <a:sx n="76" d="100"/>
          <a:sy n="76" d="100"/>
        </p:scale>
        <p:origin x="1037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2BAF69-8DF2-4BB4-804F-8A54B6FA725E}" type="datetimeFigureOut">
              <a:rPr lang="ko-KR" altLang="en-US" smtClean="0"/>
              <a:t>2023-10-12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203D7A-9CF1-4D3D-9B4F-42D8A2CB7D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61307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HIMspacethere/EducationOCR-Project-Shim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 문제의 풀이를 알려줘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203D7A-9CF1-4D3D-9B4F-42D8A2CB7DB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12204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최종적인 테스트 케이스는 </a:t>
            </a:r>
            <a:r>
              <a:rPr lang="en-US" altLang="ko-KR" dirty="0"/>
              <a:t>Train-Validation-Test Split</a:t>
            </a:r>
            <a:r>
              <a:rPr lang="ko-KR" altLang="en-US" dirty="0"/>
              <a:t>으로 진행하였습니다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하이퍼파라미터는</a:t>
            </a:r>
            <a:r>
              <a:rPr lang="ko-KR" altLang="en-US" dirty="0"/>
              <a:t> </a:t>
            </a:r>
            <a:r>
              <a:rPr lang="en-US" altLang="ko-KR" dirty="0"/>
              <a:t>AI </a:t>
            </a:r>
            <a:r>
              <a:rPr lang="ko-KR" altLang="en-US" dirty="0"/>
              <a:t>모델 학습에 영향을 주는 매개 변수입니다</a:t>
            </a:r>
            <a:r>
              <a:rPr lang="en-US" altLang="ko-KR" dirty="0"/>
              <a:t>. </a:t>
            </a:r>
            <a:r>
              <a:rPr lang="ko-KR" altLang="en-US" dirty="0"/>
              <a:t>각 변수의 값에 따라 모델을 최적화할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203D7A-9CF1-4D3D-9B4F-42D8A2CB7DB9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85203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203D7A-9CF1-4D3D-9B4F-42D8A2CB7DB9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58575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원인 분석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203D7A-9CF1-4D3D-9B4F-42D8A2CB7DB9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54347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Google Tesseract OCR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203D7A-9CF1-4D3D-9B4F-42D8A2CB7DB9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02335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Google Tesseract OCR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203D7A-9CF1-4D3D-9B4F-42D8A2CB7DB9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64588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ㅎ</a:t>
            </a:r>
            <a:r>
              <a:rPr lang="en-US" altLang="ko-KR" sz="1800" b="1" kern="0" spc="1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github : </a:t>
            </a:r>
            <a:r>
              <a:rPr lang="en-US" altLang="ko-KR" sz="1800" b="1" u="sng" kern="0" spc="10">
                <a:solidFill>
                  <a:srgbClr val="800080"/>
                </a:solidFill>
                <a:effectLst/>
                <a:uFill>
                  <a:solidFill>
                    <a:srgbClr val="800080"/>
                  </a:solidFill>
                </a:uFill>
                <a:latin typeface="함초롬바탕" panose="02030604000101010101" pitchFamily="18" charset="-127"/>
                <a:ea typeface="함초롬바탕" panose="02030604000101010101" pitchFamily="18" charset="-127"/>
                <a:hlinkClick r:id="rId3"/>
              </a:rPr>
              <a:t>https://github.com/SHIMspacethere/EducationML-Project-Shim</a:t>
            </a:r>
            <a:endParaRPr lang="en-US" altLang="ko-KR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203D7A-9CF1-4D3D-9B4F-42D8A2CB7DB9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88271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203D7A-9CF1-4D3D-9B4F-42D8A2CB7DB9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01975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유형 분류 모델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203D7A-9CF1-4D3D-9B4F-42D8A2CB7DB9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80654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간단하게 서비스를 소개하겠습니다</a:t>
            </a:r>
            <a:r>
              <a:rPr lang="en-US" altLang="ko-KR" dirty="0"/>
              <a:t>. </a:t>
            </a:r>
            <a:r>
              <a:rPr lang="ko-KR" altLang="en-US" dirty="0"/>
              <a:t>저는 사용자가 생명과학 문제 사진을 업로드한 후</a:t>
            </a:r>
            <a:r>
              <a:rPr lang="en-US" altLang="ko-KR" dirty="0"/>
              <a:t>, OCR</a:t>
            </a:r>
            <a:r>
              <a:rPr lang="ko-KR" altLang="en-US" dirty="0"/>
              <a:t>을 통해 텍스트를 인식한 후</a:t>
            </a:r>
            <a:r>
              <a:rPr lang="en-US" altLang="ko-KR" dirty="0"/>
              <a:t> </a:t>
            </a:r>
            <a:r>
              <a:rPr lang="ko-KR" altLang="en-US" dirty="0"/>
              <a:t>유형 분류를 해준다음에 유익한 정보를 주는 서비스를 구현하고 있었습니다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203D7A-9CF1-4D3D-9B4F-42D8A2CB7DB9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92311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현재 </a:t>
            </a:r>
            <a:r>
              <a:rPr lang="ko-KR" altLang="en-US" dirty="0" err="1"/>
              <a:t>보시다시피</a:t>
            </a:r>
            <a:r>
              <a:rPr lang="ko-KR" altLang="en-US" dirty="0"/>
              <a:t> 진척도를 보시면</a:t>
            </a:r>
            <a:r>
              <a:rPr lang="en-US" altLang="ko-KR" dirty="0"/>
              <a:t>, </a:t>
            </a:r>
            <a:r>
              <a:rPr lang="ko-KR" altLang="en-US" dirty="0"/>
              <a:t>프로젝트가 거의 완료에 가까워지고 있는 것 같습니다</a:t>
            </a:r>
            <a:r>
              <a:rPr lang="en-US" altLang="ko-KR" dirty="0"/>
              <a:t>.  </a:t>
            </a:r>
            <a:r>
              <a:rPr lang="ko-KR" altLang="en-US" dirty="0"/>
              <a:t>시간 여건상 된다면</a:t>
            </a:r>
            <a:r>
              <a:rPr lang="en-US" altLang="ko-KR" dirty="0"/>
              <a:t>, </a:t>
            </a:r>
            <a:r>
              <a:rPr lang="ko-KR" altLang="en-US" dirty="0"/>
              <a:t>합성 데이터를 만드는 쪽으로 잡고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203D7A-9CF1-4D3D-9B4F-42D8A2CB7DB9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37855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One-hot </a:t>
            </a:r>
            <a:r>
              <a:rPr lang="ko-KR" altLang="en-US" dirty="0"/>
              <a:t>코드 형식으로 </a:t>
            </a:r>
            <a:r>
              <a:rPr lang="en-US" altLang="ko-KR" dirty="0"/>
              <a:t>category</a:t>
            </a:r>
            <a:r>
              <a:rPr lang="ko-KR" altLang="en-US" dirty="0"/>
              <a:t>를 이루고 있습니다</a:t>
            </a:r>
            <a:r>
              <a:rPr lang="en-US" altLang="ko-KR" dirty="0"/>
              <a:t>. </a:t>
            </a:r>
            <a:r>
              <a:rPr lang="ko-KR" altLang="en-US" dirty="0"/>
              <a:t>유형은 총 </a:t>
            </a:r>
            <a:r>
              <a:rPr lang="en-US" altLang="ko-KR" dirty="0"/>
              <a:t>5</a:t>
            </a:r>
            <a:r>
              <a:rPr lang="ko-KR" altLang="en-US" dirty="0"/>
              <a:t>개로</a:t>
            </a:r>
            <a:r>
              <a:rPr lang="en-US" altLang="ko-KR" dirty="0"/>
              <a:t>, </a:t>
            </a:r>
            <a:r>
              <a:rPr lang="ko-KR" altLang="en-US" dirty="0"/>
              <a:t>옆에 쓰여진 숫자는 각 유형에 수집된 문제 개수라고 생각하시면 되겠습니다</a:t>
            </a:r>
            <a:r>
              <a:rPr lang="en-US" altLang="ko-KR" dirty="0"/>
              <a:t>. </a:t>
            </a:r>
            <a:r>
              <a:rPr lang="ko-KR" altLang="en-US" dirty="0"/>
              <a:t>그래서 총 </a:t>
            </a:r>
            <a:r>
              <a:rPr lang="en-US" altLang="ko-KR" dirty="0"/>
              <a:t>4,454</a:t>
            </a:r>
            <a:r>
              <a:rPr lang="ko-KR" altLang="en-US" dirty="0"/>
              <a:t>개의 데이터를 모았습니다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203D7A-9CF1-4D3D-9B4F-42D8A2CB7DB9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1748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Keras</a:t>
            </a:r>
            <a:r>
              <a:rPr lang="ko-KR" altLang="en-US" dirty="0"/>
              <a:t>는 </a:t>
            </a:r>
            <a:r>
              <a:rPr lang="ko-KR" altLang="en-US" dirty="0" err="1"/>
              <a:t>딥러닝을</a:t>
            </a:r>
            <a:r>
              <a:rPr lang="ko-KR" altLang="en-US" dirty="0"/>
              <a:t> 위한 모델 </a:t>
            </a:r>
            <a:r>
              <a:rPr lang="en-US" altLang="ko-KR" dirty="0"/>
              <a:t>API </a:t>
            </a:r>
            <a:r>
              <a:rPr lang="ko-KR" altLang="en-US" dirty="0"/>
              <a:t>입니다</a:t>
            </a:r>
            <a:r>
              <a:rPr lang="en-US" altLang="ko-KR" dirty="0"/>
              <a:t>. </a:t>
            </a:r>
            <a:r>
              <a:rPr lang="ko-KR" altLang="en-US" dirty="0"/>
              <a:t>현재 </a:t>
            </a:r>
            <a:r>
              <a:rPr lang="en-US" altLang="ko-KR" dirty="0" err="1"/>
              <a:t>Tensorflow</a:t>
            </a:r>
            <a:r>
              <a:rPr lang="en-US" altLang="ko-KR" dirty="0"/>
              <a:t> </a:t>
            </a:r>
            <a:r>
              <a:rPr lang="ko-KR" altLang="en-US" dirty="0" err="1"/>
              <a:t>백엔드</a:t>
            </a:r>
            <a:r>
              <a:rPr lang="ko-KR" altLang="en-US" dirty="0"/>
              <a:t> 엔진을 </a:t>
            </a:r>
            <a:r>
              <a:rPr lang="ko-KR" altLang="en-US" dirty="0" err="1"/>
              <a:t>구현해놓은</a:t>
            </a:r>
            <a:r>
              <a:rPr lang="ko-KR" altLang="en-US" dirty="0"/>
              <a:t> </a:t>
            </a:r>
            <a:r>
              <a:rPr lang="en-US" altLang="ko-KR" dirty="0" err="1"/>
              <a:t>colab</a:t>
            </a:r>
            <a:r>
              <a:rPr lang="ko-KR" altLang="en-US" dirty="0"/>
              <a:t>에서 시험하고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203D7A-9CF1-4D3D-9B4F-42D8A2CB7DB9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92233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현재</a:t>
            </a:r>
            <a:r>
              <a:rPr lang="en-US" altLang="ko-KR" dirty="0"/>
              <a:t>, AI</a:t>
            </a:r>
            <a:r>
              <a:rPr lang="ko-KR" altLang="en-US" dirty="0"/>
              <a:t>는 </a:t>
            </a:r>
            <a:r>
              <a:rPr lang="en-US" altLang="ko-KR" dirty="0"/>
              <a:t>CNN </a:t>
            </a:r>
            <a:r>
              <a:rPr lang="ko-KR" altLang="en-US" dirty="0"/>
              <a:t>모델을 잡고</a:t>
            </a:r>
            <a:r>
              <a:rPr lang="en-US" altLang="ko-KR" dirty="0"/>
              <a:t>, </a:t>
            </a:r>
            <a:r>
              <a:rPr lang="ko-KR" altLang="en-US" dirty="0"/>
              <a:t>텍스트 분석을 통한 유형 분류를 진행하고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203D7A-9CF1-4D3D-9B4F-42D8A2CB7DB9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74984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(</a:t>
            </a:r>
            <a:r>
              <a:rPr lang="ko-KR" altLang="en-US" dirty="0"/>
              <a:t>생략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203D7A-9CF1-4D3D-9B4F-42D8A2CB7DB9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91305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(</a:t>
            </a:r>
            <a:r>
              <a:rPr lang="ko-KR" altLang="en-US" dirty="0"/>
              <a:t>생략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203D7A-9CF1-4D3D-9B4F-42D8A2CB7DB9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73206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D0624A-73F6-FB39-1C37-A3C04FF766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4047ADF-3A7B-C374-BEBD-B50D490324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3C7F12C-43D8-D965-0FC0-639C849D81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E6D70-013F-48D9-923C-156144C7B968}" type="datetimeFigureOut">
              <a:rPr lang="ko-KR" altLang="en-US" smtClean="0"/>
              <a:t>2023-10-12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DA50932-DAF6-0480-CD3A-16DEE9566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26272A1-F6D3-9882-1048-E3C34A38C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62D8D-34A2-4B58-A92C-DFB3E826D190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91C51ED-4AE2-56E2-529D-26700C26EFC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0" y="-1"/>
            <a:ext cx="12192000" cy="8849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3628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ADF3C2-5357-7EB8-C28B-040676A8D2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257DE7B-CA46-7A1B-D53D-FFBF53AD03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0CE764B-369B-7E69-3B56-3CFED12EC9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E6D70-013F-48D9-923C-156144C7B968}" type="datetimeFigureOut">
              <a:rPr lang="ko-KR" altLang="en-US" smtClean="0"/>
              <a:t>2023-10-12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5855E98-B229-630A-FC1E-0C62174B9B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0337840-621D-2C5E-5CC6-40F25EAE42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62D8D-34A2-4B58-A92C-DFB3E826D1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65589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FBBF011-3D91-7CF0-CF5C-4A03ABE0E1D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B622E83-522E-C96B-F1B8-FB1A5E176F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9B7D24E-91AF-5BDE-6A17-15A8C4E53C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E6D70-013F-48D9-923C-156144C7B968}" type="datetimeFigureOut">
              <a:rPr lang="ko-KR" altLang="en-US" smtClean="0"/>
              <a:t>2023-10-12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065E539-3F6A-C964-E945-983C960FC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B7FCD5A-1E42-EE5A-47E5-FF8C4EBB3E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62D8D-34A2-4B58-A92C-DFB3E826D1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34180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20B703EC-1A99-32EF-5331-40F3FB6C7A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5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F3E7781B-ED29-2196-D9D4-8E3276354D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E05C651-72FA-B392-E0A7-CE55EA15A8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3FB9ED4-A06E-D5C3-3E58-3DBE2871A4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E6D70-013F-48D9-923C-156144C7B968}" type="datetimeFigureOut">
              <a:rPr lang="ko-KR" altLang="en-US" smtClean="0"/>
              <a:t>2023-10-12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8764AEF-4286-B811-ABA0-D7D5BC24CE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BA51A59-2C7F-77C4-0A58-57BF858640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62D8D-34A2-4B58-A92C-DFB3E826D1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9382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8C506E-0E99-9C27-D732-3B14535131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05254FA-CAAE-5618-F889-F5BCF20F74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7A87A7C-374B-44E3-A990-936420B933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E6D70-013F-48D9-923C-156144C7B968}" type="datetimeFigureOut">
              <a:rPr lang="ko-KR" altLang="en-US" smtClean="0"/>
              <a:t>2023-10-12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BA17ACC-78A0-EB30-0B04-BC80BB5F09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8A5C240-A0D4-C019-4763-0C4567CC6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62D8D-34A2-4B58-A92C-DFB3E826D1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63758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1AD348-E3EB-0539-3A6C-B4B156AC56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B0BA942-C73D-D4C9-9FFB-F3F4FCE0DC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38432F3-ED56-D8C6-1B70-DBEB50643F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FE287D1-4432-C07F-129E-A8EC11DB21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E6D70-013F-48D9-923C-156144C7B968}" type="datetimeFigureOut">
              <a:rPr lang="ko-KR" altLang="en-US" smtClean="0"/>
              <a:t>2023-10-12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CCF0C64-44B6-DD36-5608-515FD76AB0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8BE58ED-4C57-7F77-3FCB-EECFFAE7F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62D8D-34A2-4B58-A92C-DFB3E826D1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63462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3B812F-581E-C3F0-E0CF-B5D86F41EA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6D1BB01-843E-CCFC-7039-6E0E37F360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CFF90EC-4B4E-462B-D4E6-1587F5CC81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6AEE937-A035-61A6-2E3E-FD18B4E307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10452C9-79E2-47B6-1734-2490E7A7147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CFB7626-A55A-63E9-5225-80FB2BC36E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E6D70-013F-48D9-923C-156144C7B968}" type="datetimeFigureOut">
              <a:rPr lang="ko-KR" altLang="en-US" smtClean="0"/>
              <a:t>2023-10-12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1AD3B43-811E-79E3-2D80-6EFE84C534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9F93F38-1BD9-F335-67DE-547015BCB0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62D8D-34A2-4B58-A92C-DFB3E826D1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29487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A86376-5A58-AE02-0044-45C8153D6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480F9A5-4C4D-CF77-06B5-539B1FE1FA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E6D70-013F-48D9-923C-156144C7B968}" type="datetimeFigureOut">
              <a:rPr lang="ko-KR" altLang="en-US" smtClean="0"/>
              <a:t>2023-10-12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E3197FF-31BA-5A9B-0E1E-CA70CA32E6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F72416E-61F8-313A-A82B-B7307B876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62D8D-34A2-4B58-A92C-DFB3E826D1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39154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A17953C-C38B-2F6A-7A39-101000F78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E6D70-013F-48D9-923C-156144C7B968}" type="datetimeFigureOut">
              <a:rPr lang="ko-KR" altLang="en-US" smtClean="0"/>
              <a:t>2023-10-12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8C3FF4D-C80D-4D1B-26CF-A0F71870EF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0F7F465-D6A1-6AF6-416C-E995F5FC6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62D8D-34A2-4B58-A92C-DFB3E826D1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20980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909DE8-718A-76CB-7E3A-411B7E259F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DD07F3D-D0A0-CBFE-85C8-166ED5867A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6DC31A3-69DB-C576-CC82-34BA9F06A6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92464EE-BCE7-A90B-B978-504B02C304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E6D70-013F-48D9-923C-156144C7B968}" type="datetimeFigureOut">
              <a:rPr lang="ko-KR" altLang="en-US" smtClean="0"/>
              <a:t>2023-10-12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634995-D3E4-A314-65D4-22DE089364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812DAB8-307F-77B5-1348-4ADB59703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62D8D-34A2-4B58-A92C-DFB3E826D1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95347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19C336-DA0D-FBC6-A6E8-F55E29569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613B61B-FE7D-C0D8-94FB-E40DB4DF1A9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DF7F090-3548-0368-3180-FAB4743A0A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E7D10F7-711D-B7C2-29D0-77B5D27501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E6D70-013F-48D9-923C-156144C7B968}" type="datetimeFigureOut">
              <a:rPr lang="ko-KR" altLang="en-US" smtClean="0"/>
              <a:t>2023-10-12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203FB8E-17EF-2F81-8386-A49631ECD4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5780EFC-C039-D811-9E24-77A24A231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62D8D-34A2-4B58-A92C-DFB3E826D1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53827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7F69E81-6A81-4FD6-3E9B-AF4017696C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97080FC-ACA6-B0A3-EBD1-7F236610C6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BBFE574-6280-9916-0CBD-BC91D1139AF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2E6D70-013F-48D9-923C-156144C7B968}" type="datetimeFigureOut">
              <a:rPr lang="ko-KR" altLang="en-US" smtClean="0"/>
              <a:t>2023-10-12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B2356FE-860B-F8F4-CF3F-4E399ACCA2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35EEDBE-31D8-05A5-36B3-4FF9A402B2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D62D8D-34A2-4B58-A92C-DFB3E826D1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83434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educationml-project.s3-website.ap-northeast-2.amazonaws.com/" TargetMode="External"/><Relationship Id="rId4" Type="http://schemas.openxmlformats.org/officeDocument/2006/relationships/image" Target="../media/image22.gi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SHIMspacethere/EducationOCR-Project-Shim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bm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gif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D2E2E82-1AB3-4FB0-2469-21C97DC6B12F}"/>
              </a:ext>
            </a:extLst>
          </p:cNvPr>
          <p:cNvSpPr txBox="1"/>
          <p:nvPr/>
        </p:nvSpPr>
        <p:spPr>
          <a:xfrm>
            <a:off x="1828800" y="744248"/>
            <a:ext cx="85344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이 문제의 풀이를 알려줘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7FA061-FF5D-76EB-99A1-A7762E2B2872}"/>
              </a:ext>
            </a:extLst>
          </p:cNvPr>
          <p:cNvSpPr txBox="1"/>
          <p:nvPr/>
        </p:nvSpPr>
        <p:spPr>
          <a:xfrm>
            <a:off x="4034971" y="5852142"/>
            <a:ext cx="754742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2400"/>
              <a:t>2023-10-12 </a:t>
            </a:r>
            <a:r>
              <a:rPr lang="ko-KR" altLang="en-US" sz="2400"/>
              <a:t>중간 </a:t>
            </a:r>
            <a:r>
              <a:rPr lang="ko-KR" altLang="en-US" sz="2400" dirty="0" err="1"/>
              <a:t>발표본</a:t>
            </a:r>
            <a:endParaRPr lang="en-US" altLang="ko-KR" sz="2400" dirty="0"/>
          </a:p>
          <a:p>
            <a:pPr algn="r"/>
            <a:r>
              <a:rPr lang="ko-KR" altLang="en-US" sz="2400" u="sng" dirty="0"/>
              <a:t>컴퓨터공학과 </a:t>
            </a:r>
            <a:r>
              <a:rPr lang="en-US" altLang="ko-KR" sz="2400" u="sng" dirty="0"/>
              <a:t>4</a:t>
            </a:r>
            <a:r>
              <a:rPr lang="ko-KR" altLang="en-US" sz="2400" u="sng" dirty="0"/>
              <a:t>학년 심현섭</a:t>
            </a:r>
            <a:r>
              <a:rPr lang="en-US" altLang="ko-KR" sz="2400" u="sng"/>
              <a:t>(B811101)</a:t>
            </a:r>
            <a:endParaRPr lang="ko-KR" altLang="en-US" sz="2400" u="sng" dirty="0"/>
          </a:p>
        </p:txBody>
      </p:sp>
    </p:spTree>
    <p:extLst>
      <p:ext uri="{BB962C8B-B14F-4D97-AF65-F5344CB8AC3E}">
        <p14:creationId xmlns:p14="http://schemas.microsoft.com/office/powerpoint/2010/main" val="19592397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10A7C092-D857-473D-F950-5AEF2382F6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2765"/>
            <a:ext cx="10515600" cy="1325563"/>
          </a:xfrm>
        </p:spPr>
        <p:txBody>
          <a:bodyPr/>
          <a:lstStyle/>
          <a:p>
            <a:r>
              <a:rPr lang="en-US" altLang="ko-KR"/>
              <a:t>4. </a:t>
            </a:r>
            <a:r>
              <a:rPr lang="ko-KR" altLang="en-US"/>
              <a:t>테스트 케이스</a:t>
            </a:r>
            <a:endParaRPr lang="ko-KR" altLang="en-US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A6B3F25A-EB41-DC20-053B-7EDDB35AC8A0}"/>
              </a:ext>
            </a:extLst>
          </p:cNvPr>
          <p:cNvGrpSpPr/>
          <p:nvPr/>
        </p:nvGrpSpPr>
        <p:grpSpPr>
          <a:xfrm>
            <a:off x="-113789" y="1393395"/>
            <a:ext cx="12600806" cy="738951"/>
            <a:chOff x="-113789" y="1393395"/>
            <a:chExt cx="12600806" cy="738951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F2327AD8-0344-ADA1-F5EB-2AB4DA849A44}"/>
                </a:ext>
              </a:extLst>
            </p:cNvPr>
            <p:cNvGrpSpPr/>
            <p:nvPr/>
          </p:nvGrpSpPr>
          <p:grpSpPr>
            <a:xfrm>
              <a:off x="-113789" y="1393395"/>
              <a:ext cx="11896209" cy="738951"/>
              <a:chOff x="-113789" y="1393395"/>
              <a:chExt cx="11896209" cy="738951"/>
            </a:xfrm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F066AFF9-DA3F-CE4E-47CD-017C79500E16}"/>
                  </a:ext>
                </a:extLst>
              </p:cNvPr>
              <p:cNvGrpSpPr/>
              <p:nvPr/>
            </p:nvGrpSpPr>
            <p:grpSpPr>
              <a:xfrm>
                <a:off x="592500" y="1393395"/>
                <a:ext cx="11189920" cy="369523"/>
                <a:chOff x="591723" y="1393395"/>
                <a:chExt cx="11114105" cy="369523"/>
              </a:xfrm>
            </p:grpSpPr>
            <p:cxnSp>
              <p:nvCxnSpPr>
                <p:cNvPr id="18" name="직선 연결선 17">
                  <a:extLst>
                    <a:ext uri="{FF2B5EF4-FFF2-40B4-BE49-F238E27FC236}">
                      <a16:creationId xmlns:a16="http://schemas.microsoft.com/office/drawing/2014/main" id="{5C376E9E-2955-56C2-6A54-5F6E001BA43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58200" y="1578157"/>
                  <a:ext cx="10952775" cy="0"/>
                </a:xfrm>
                <a:prstGeom prst="line">
                  <a:avLst/>
                </a:prstGeom>
                <a:ln w="63500">
                  <a:solidFill>
                    <a:schemeClr val="tx1">
                      <a:alpha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08B8ABC1-902C-611D-C135-53AB802226B6}"/>
                    </a:ext>
                  </a:extLst>
                </p:cNvPr>
                <p:cNvSpPr/>
                <p:nvPr/>
              </p:nvSpPr>
              <p:spPr>
                <a:xfrm>
                  <a:off x="591723" y="1398157"/>
                  <a:ext cx="360000" cy="360000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25400">
                  <a:solidFill>
                    <a:schemeClr val="tx1">
                      <a:alpha val="67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89F921B6-2C28-4E7A-5FEB-425CFC7ADC4F}"/>
                    </a:ext>
                  </a:extLst>
                </p:cNvPr>
                <p:cNvSpPr/>
                <p:nvPr/>
              </p:nvSpPr>
              <p:spPr>
                <a:xfrm>
                  <a:off x="11345828" y="1393395"/>
                  <a:ext cx="360000" cy="360000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25400">
                  <a:solidFill>
                    <a:schemeClr val="tx1">
                      <a:alpha val="67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70146E35-86BD-E0D1-BFA8-BD99644696DA}"/>
                    </a:ext>
                  </a:extLst>
                </p:cNvPr>
                <p:cNvSpPr/>
                <p:nvPr/>
              </p:nvSpPr>
              <p:spPr>
                <a:xfrm>
                  <a:off x="3404325" y="1402918"/>
                  <a:ext cx="360000" cy="360000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 w="25400">
                  <a:solidFill>
                    <a:schemeClr val="tx1">
                      <a:alpha val="67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3BECE198-A59F-0476-ACC7-A964F181D145}"/>
                    </a:ext>
                  </a:extLst>
                </p:cNvPr>
                <p:cNvSpPr/>
                <p:nvPr/>
              </p:nvSpPr>
              <p:spPr>
                <a:xfrm>
                  <a:off x="6192825" y="1393395"/>
                  <a:ext cx="360000" cy="360000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25400">
                  <a:solidFill>
                    <a:schemeClr val="tx1">
                      <a:alpha val="67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6768BFDB-EE95-F54C-A716-303A554DD382}"/>
                    </a:ext>
                  </a:extLst>
                </p:cNvPr>
                <p:cNvSpPr/>
                <p:nvPr/>
              </p:nvSpPr>
              <p:spPr>
                <a:xfrm>
                  <a:off x="8896181" y="1393395"/>
                  <a:ext cx="360000" cy="360000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25400">
                  <a:solidFill>
                    <a:schemeClr val="tx1">
                      <a:alpha val="67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76EE179-74EA-1E41-07C8-85A589DCB34D}"/>
                  </a:ext>
                </a:extLst>
              </p:cNvPr>
              <p:cNvSpPr txBox="1"/>
              <p:nvPr/>
            </p:nvSpPr>
            <p:spPr>
              <a:xfrm>
                <a:off x="-113789" y="1748730"/>
                <a:ext cx="177165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pc="-150"/>
                  <a:t>유형 분류 모델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6216493-7A01-D4F1-5055-8FED99B738D1}"/>
                  </a:ext>
                </a:extLst>
              </p:cNvPr>
              <p:cNvSpPr txBox="1"/>
              <p:nvPr/>
            </p:nvSpPr>
            <p:spPr>
              <a:xfrm>
                <a:off x="2707558" y="1763014"/>
                <a:ext cx="177165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pc="-150"/>
                  <a:t>테스트 케이스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70839D2-5EC4-4B71-CD9B-BC4D9B97C854}"/>
                  </a:ext>
                </a:extLst>
              </p:cNvPr>
              <p:cNvSpPr txBox="1"/>
              <p:nvPr/>
            </p:nvSpPr>
            <p:spPr>
              <a:xfrm>
                <a:off x="5527213" y="1753491"/>
                <a:ext cx="177165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pc="-150"/>
                  <a:t>결과 분석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2C97300-163D-4FBA-B0EF-48A3E5B609A3}"/>
                  </a:ext>
                </a:extLst>
              </p:cNvPr>
              <p:cNvSpPr txBox="1"/>
              <p:nvPr/>
            </p:nvSpPr>
            <p:spPr>
              <a:xfrm>
                <a:off x="8249010" y="1753489"/>
                <a:ext cx="177165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pc="-150"/>
                  <a:t>Web</a:t>
                </a:r>
                <a:endParaRPr lang="ko-KR" altLang="en-US" spc="-150"/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507A8FF-D723-9D99-686A-50B2FF935451}"/>
                </a:ext>
              </a:extLst>
            </p:cNvPr>
            <p:cNvSpPr txBox="1"/>
            <p:nvPr/>
          </p:nvSpPr>
          <p:spPr>
            <a:xfrm>
              <a:off x="10715367" y="1763014"/>
              <a:ext cx="177165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pc="-150"/>
                <a:t>추후 계획</a:t>
              </a: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171722CD-4C7A-DF82-10E8-FC06D9B174E1}"/>
              </a:ext>
            </a:extLst>
          </p:cNvPr>
          <p:cNvSpPr txBox="1"/>
          <p:nvPr/>
        </p:nvSpPr>
        <p:spPr>
          <a:xfrm>
            <a:off x="1065636" y="2391633"/>
            <a:ext cx="10716784" cy="1647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spc="300"/>
              <a:t>Train-Validation-Test Split (6 : 2 : 2)</a:t>
            </a:r>
          </a:p>
          <a:p>
            <a:pPr>
              <a:lnSpc>
                <a:spcPct val="150000"/>
              </a:lnSpc>
            </a:pPr>
            <a:endParaRPr lang="en-US" altLang="ko-KR" sz="3600" spc="300"/>
          </a:p>
        </p:txBody>
      </p:sp>
      <p:graphicFrame>
        <p:nvGraphicFramePr>
          <p:cNvPr id="35" name="표 34">
            <a:extLst>
              <a:ext uri="{FF2B5EF4-FFF2-40B4-BE49-F238E27FC236}">
                <a16:creationId xmlns:a16="http://schemas.microsoft.com/office/drawing/2014/main" id="{FDE44D77-A734-03F6-F461-939BBACB9E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4233094"/>
              </p:ext>
            </p:extLst>
          </p:nvPr>
        </p:nvGraphicFramePr>
        <p:xfrm>
          <a:off x="1065636" y="3429000"/>
          <a:ext cx="10354328" cy="22186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88582">
                  <a:extLst>
                    <a:ext uri="{9D8B030D-6E8A-4147-A177-3AD203B41FA5}">
                      <a16:colId xmlns:a16="http://schemas.microsoft.com/office/drawing/2014/main" val="112407069"/>
                    </a:ext>
                  </a:extLst>
                </a:gridCol>
                <a:gridCol w="2588582">
                  <a:extLst>
                    <a:ext uri="{9D8B030D-6E8A-4147-A177-3AD203B41FA5}">
                      <a16:colId xmlns:a16="http://schemas.microsoft.com/office/drawing/2014/main" val="3842655679"/>
                    </a:ext>
                  </a:extLst>
                </a:gridCol>
                <a:gridCol w="2588582">
                  <a:extLst>
                    <a:ext uri="{9D8B030D-6E8A-4147-A177-3AD203B41FA5}">
                      <a16:colId xmlns:a16="http://schemas.microsoft.com/office/drawing/2014/main" val="1607856"/>
                    </a:ext>
                  </a:extLst>
                </a:gridCol>
                <a:gridCol w="2588582">
                  <a:extLst>
                    <a:ext uri="{9D8B030D-6E8A-4147-A177-3AD203B41FA5}">
                      <a16:colId xmlns:a16="http://schemas.microsoft.com/office/drawing/2014/main" val="3571631949"/>
                    </a:ext>
                  </a:extLst>
                </a:gridCol>
              </a:tblGrid>
              <a:tr h="5546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/>
                        <a:t>(2023-10-11)</a:t>
                      </a:r>
                      <a:endParaRPr lang="ko-KR" alt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/>
                        <a:t>Train Set</a:t>
                      </a:r>
                      <a:endParaRPr lang="ko-KR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/>
                        <a:t>Validation Set</a:t>
                      </a:r>
                      <a:endParaRPr lang="ko-KR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/>
                        <a:t>Test Set</a:t>
                      </a:r>
                      <a:endParaRPr lang="ko-KR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6002271"/>
                  </a:ext>
                </a:extLst>
              </a:tr>
              <a:tr h="5546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/>
                        <a:t>데이터 개수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/>
                        <a:t>2,672</a:t>
                      </a:r>
                      <a:endParaRPr lang="ko-KR" alt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/>
                        <a:t>890</a:t>
                      </a:r>
                      <a:endParaRPr lang="ko-KR" alt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/>
                        <a:t>892</a:t>
                      </a:r>
                      <a:endParaRPr lang="ko-KR" alt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6161844"/>
                  </a:ext>
                </a:extLst>
              </a:tr>
              <a:tr h="5546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/>
                        <a:t>학습 데이터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/>
                        <a:t>O</a:t>
                      </a:r>
                      <a:endParaRPr lang="ko-KR" alt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/>
                        <a:t>O</a:t>
                      </a:r>
                      <a:endParaRPr lang="ko-KR" alt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/>
                        <a:t>X</a:t>
                      </a:r>
                      <a:endParaRPr lang="ko-KR" alt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4723824"/>
                  </a:ext>
                </a:extLst>
              </a:tr>
              <a:tr h="5546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/>
                        <a:t>성능 평가</a:t>
                      </a:r>
                      <a:r>
                        <a:rPr lang="en-US" altLang="ko-KR" sz="2400"/>
                        <a:t>(</a:t>
                      </a:r>
                      <a:r>
                        <a:rPr lang="ko-KR" altLang="en-US" sz="2400"/>
                        <a:t>검증</a:t>
                      </a:r>
                      <a:r>
                        <a:rPr lang="en-US" altLang="ko-KR" sz="2400"/>
                        <a:t>)</a:t>
                      </a:r>
                      <a:endParaRPr lang="ko-KR" alt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/>
                        <a:t>X</a:t>
                      </a:r>
                      <a:endParaRPr lang="ko-KR" alt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/>
                        <a:t>O</a:t>
                      </a:r>
                      <a:endParaRPr lang="ko-KR" alt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/>
                        <a:t>O</a:t>
                      </a:r>
                      <a:endParaRPr lang="ko-KR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320162"/>
                  </a:ext>
                </a:extLst>
              </a:tr>
            </a:tbl>
          </a:graphicData>
        </a:graphic>
      </p:graphicFrame>
      <p:sp>
        <p:nvSpPr>
          <p:cNvPr id="37" name="TextBox 36">
            <a:extLst>
              <a:ext uri="{FF2B5EF4-FFF2-40B4-BE49-F238E27FC236}">
                <a16:creationId xmlns:a16="http://schemas.microsoft.com/office/drawing/2014/main" id="{BB37E061-BD08-A621-6C17-918A71A24566}"/>
              </a:ext>
            </a:extLst>
          </p:cNvPr>
          <p:cNvSpPr txBox="1"/>
          <p:nvPr/>
        </p:nvSpPr>
        <p:spPr>
          <a:xfrm>
            <a:off x="999128" y="5761887"/>
            <a:ext cx="104934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/>
              <a:t>- </a:t>
            </a:r>
            <a:r>
              <a:rPr lang="ko-KR" altLang="en-US"/>
              <a:t>주 하이퍼파라미터 </a:t>
            </a:r>
            <a:r>
              <a:rPr lang="en-US" altLang="ko-KR"/>
              <a:t>: Epochs(5), tokenizer_words(150), Conv1D(128, 10), Dense(128)  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13998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10A7C092-D857-473D-F950-5AEF2382F6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2765"/>
            <a:ext cx="10515600" cy="1325563"/>
          </a:xfrm>
        </p:spPr>
        <p:txBody>
          <a:bodyPr/>
          <a:lstStyle/>
          <a:p>
            <a:r>
              <a:rPr lang="en-US" altLang="ko-KR"/>
              <a:t>4. </a:t>
            </a:r>
            <a:r>
              <a:rPr lang="ko-KR" altLang="en-US"/>
              <a:t>테스트 케이스</a:t>
            </a:r>
            <a:endParaRPr lang="ko-KR" altLang="en-US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A6B3F25A-EB41-DC20-053B-7EDDB35AC8A0}"/>
              </a:ext>
            </a:extLst>
          </p:cNvPr>
          <p:cNvGrpSpPr/>
          <p:nvPr/>
        </p:nvGrpSpPr>
        <p:grpSpPr>
          <a:xfrm>
            <a:off x="-113789" y="1393395"/>
            <a:ext cx="12600806" cy="738951"/>
            <a:chOff x="-113789" y="1393395"/>
            <a:chExt cx="12600806" cy="738951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F2327AD8-0344-ADA1-F5EB-2AB4DA849A44}"/>
                </a:ext>
              </a:extLst>
            </p:cNvPr>
            <p:cNvGrpSpPr/>
            <p:nvPr/>
          </p:nvGrpSpPr>
          <p:grpSpPr>
            <a:xfrm>
              <a:off x="-113789" y="1393395"/>
              <a:ext cx="11896209" cy="738951"/>
              <a:chOff x="-113789" y="1393395"/>
              <a:chExt cx="11896209" cy="738951"/>
            </a:xfrm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F066AFF9-DA3F-CE4E-47CD-017C79500E16}"/>
                  </a:ext>
                </a:extLst>
              </p:cNvPr>
              <p:cNvGrpSpPr/>
              <p:nvPr/>
            </p:nvGrpSpPr>
            <p:grpSpPr>
              <a:xfrm>
                <a:off x="592500" y="1393395"/>
                <a:ext cx="11189920" cy="369523"/>
                <a:chOff x="591723" y="1393395"/>
                <a:chExt cx="11114105" cy="369523"/>
              </a:xfrm>
            </p:grpSpPr>
            <p:cxnSp>
              <p:nvCxnSpPr>
                <p:cNvPr id="18" name="직선 연결선 17">
                  <a:extLst>
                    <a:ext uri="{FF2B5EF4-FFF2-40B4-BE49-F238E27FC236}">
                      <a16:creationId xmlns:a16="http://schemas.microsoft.com/office/drawing/2014/main" id="{5C376E9E-2955-56C2-6A54-5F6E001BA43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58200" y="1578157"/>
                  <a:ext cx="10952775" cy="0"/>
                </a:xfrm>
                <a:prstGeom prst="line">
                  <a:avLst/>
                </a:prstGeom>
                <a:ln w="63500">
                  <a:solidFill>
                    <a:schemeClr val="tx1">
                      <a:alpha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08B8ABC1-902C-611D-C135-53AB802226B6}"/>
                    </a:ext>
                  </a:extLst>
                </p:cNvPr>
                <p:cNvSpPr/>
                <p:nvPr/>
              </p:nvSpPr>
              <p:spPr>
                <a:xfrm>
                  <a:off x="591723" y="1398157"/>
                  <a:ext cx="360000" cy="360000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25400">
                  <a:solidFill>
                    <a:schemeClr val="tx1">
                      <a:alpha val="67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89F921B6-2C28-4E7A-5FEB-425CFC7ADC4F}"/>
                    </a:ext>
                  </a:extLst>
                </p:cNvPr>
                <p:cNvSpPr/>
                <p:nvPr/>
              </p:nvSpPr>
              <p:spPr>
                <a:xfrm>
                  <a:off x="11345828" y="1393395"/>
                  <a:ext cx="360000" cy="360000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25400">
                  <a:solidFill>
                    <a:schemeClr val="tx1">
                      <a:alpha val="67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70146E35-86BD-E0D1-BFA8-BD99644696DA}"/>
                    </a:ext>
                  </a:extLst>
                </p:cNvPr>
                <p:cNvSpPr/>
                <p:nvPr/>
              </p:nvSpPr>
              <p:spPr>
                <a:xfrm>
                  <a:off x="3404325" y="1402918"/>
                  <a:ext cx="360000" cy="360000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 w="25400">
                  <a:solidFill>
                    <a:schemeClr val="tx1">
                      <a:alpha val="67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3BECE198-A59F-0476-ACC7-A964F181D145}"/>
                    </a:ext>
                  </a:extLst>
                </p:cNvPr>
                <p:cNvSpPr/>
                <p:nvPr/>
              </p:nvSpPr>
              <p:spPr>
                <a:xfrm>
                  <a:off x="6192825" y="1393395"/>
                  <a:ext cx="360000" cy="360000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25400">
                  <a:solidFill>
                    <a:schemeClr val="tx1">
                      <a:alpha val="67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6768BFDB-EE95-F54C-A716-303A554DD382}"/>
                    </a:ext>
                  </a:extLst>
                </p:cNvPr>
                <p:cNvSpPr/>
                <p:nvPr/>
              </p:nvSpPr>
              <p:spPr>
                <a:xfrm>
                  <a:off x="8896181" y="1393395"/>
                  <a:ext cx="360000" cy="360000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25400">
                  <a:solidFill>
                    <a:schemeClr val="tx1">
                      <a:alpha val="67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76EE179-74EA-1E41-07C8-85A589DCB34D}"/>
                  </a:ext>
                </a:extLst>
              </p:cNvPr>
              <p:cNvSpPr txBox="1"/>
              <p:nvPr/>
            </p:nvSpPr>
            <p:spPr>
              <a:xfrm>
                <a:off x="-113789" y="1748730"/>
                <a:ext cx="177165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pc="-150"/>
                  <a:t>유형 분류 모델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6216493-7A01-D4F1-5055-8FED99B738D1}"/>
                  </a:ext>
                </a:extLst>
              </p:cNvPr>
              <p:cNvSpPr txBox="1"/>
              <p:nvPr/>
            </p:nvSpPr>
            <p:spPr>
              <a:xfrm>
                <a:off x="2707558" y="1763014"/>
                <a:ext cx="177165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pc="-150"/>
                  <a:t>테스트 케이스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70839D2-5EC4-4B71-CD9B-BC4D9B97C854}"/>
                  </a:ext>
                </a:extLst>
              </p:cNvPr>
              <p:cNvSpPr txBox="1"/>
              <p:nvPr/>
            </p:nvSpPr>
            <p:spPr>
              <a:xfrm>
                <a:off x="5527213" y="1753491"/>
                <a:ext cx="177165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pc="-150"/>
                  <a:t>결과 분석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2C97300-163D-4FBA-B0EF-48A3E5B609A3}"/>
                  </a:ext>
                </a:extLst>
              </p:cNvPr>
              <p:cNvSpPr txBox="1"/>
              <p:nvPr/>
            </p:nvSpPr>
            <p:spPr>
              <a:xfrm>
                <a:off x="8249010" y="1753489"/>
                <a:ext cx="177165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pc="-150"/>
                  <a:t>Web</a:t>
                </a:r>
                <a:endParaRPr lang="ko-KR" altLang="en-US" spc="-150"/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507A8FF-D723-9D99-686A-50B2FF935451}"/>
                </a:ext>
              </a:extLst>
            </p:cNvPr>
            <p:cNvSpPr txBox="1"/>
            <p:nvPr/>
          </p:nvSpPr>
          <p:spPr>
            <a:xfrm>
              <a:off x="10715367" y="1763014"/>
              <a:ext cx="177165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pc="-150"/>
                <a:t>추후 계획</a:t>
              </a:r>
            </a:p>
          </p:txBody>
        </p:sp>
      </p:grpSp>
      <p:pic>
        <p:nvPicPr>
          <p:cNvPr id="25" name="그림 24" descr="스크린샷, 블랙이(가) 표시된 사진&#10;&#10;자동 생성된 설명">
            <a:extLst>
              <a:ext uri="{FF2B5EF4-FFF2-40B4-BE49-F238E27FC236}">
                <a16:creationId xmlns:a16="http://schemas.microsoft.com/office/drawing/2014/main" id="{94FEBB7C-74E3-EDF9-1F60-B0212C0E5C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500" y="2268464"/>
            <a:ext cx="5368006" cy="441927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F9383435-2A8F-383D-5C7F-A5FF4066F4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7422" y="2313278"/>
            <a:ext cx="4864512" cy="108684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0A8F1F2B-31C8-BB9C-056E-D58F126E8482}"/>
              </a:ext>
            </a:extLst>
          </p:cNvPr>
          <p:cNvGrpSpPr/>
          <p:nvPr/>
        </p:nvGrpSpPr>
        <p:grpSpPr>
          <a:xfrm>
            <a:off x="6373693" y="3948927"/>
            <a:ext cx="5818307" cy="1454577"/>
            <a:chOff x="6373693" y="3948927"/>
            <a:chExt cx="5818307" cy="1454577"/>
          </a:xfrm>
        </p:grpSpPr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B8F11D5F-E36A-CA5D-1AE5-EBCDE5E6537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373693" y="3948927"/>
              <a:ext cx="5818307" cy="1454577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A640103F-37DB-180E-39B5-3BDE3B71C9C2}"/>
                </a:ext>
              </a:extLst>
            </p:cNvPr>
            <p:cNvCxnSpPr/>
            <p:nvPr/>
          </p:nvCxnSpPr>
          <p:spPr>
            <a:xfrm>
              <a:off x="6594266" y="4337181"/>
              <a:ext cx="5466189" cy="0"/>
            </a:xfrm>
            <a:prstGeom prst="line">
              <a:avLst/>
            </a:prstGeom>
            <a:ln w="25400">
              <a:solidFill>
                <a:srgbClr val="FF0000">
                  <a:alpha val="8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54EF5D4B-1F91-7663-D99B-527D12914044}"/>
                </a:ext>
              </a:extLst>
            </p:cNvPr>
            <p:cNvCxnSpPr/>
            <p:nvPr/>
          </p:nvCxnSpPr>
          <p:spPr>
            <a:xfrm>
              <a:off x="6582968" y="5303520"/>
              <a:ext cx="5466189" cy="0"/>
            </a:xfrm>
            <a:prstGeom prst="line">
              <a:avLst/>
            </a:prstGeom>
            <a:ln w="25400">
              <a:solidFill>
                <a:srgbClr val="FF0000">
                  <a:alpha val="8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03095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10A7C092-D857-473D-F950-5AEF2382F6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72765"/>
            <a:ext cx="11001375" cy="1325563"/>
          </a:xfrm>
        </p:spPr>
        <p:txBody>
          <a:bodyPr/>
          <a:lstStyle/>
          <a:p>
            <a:r>
              <a:rPr lang="en-US" altLang="ko-KR"/>
              <a:t>5. </a:t>
            </a:r>
            <a:r>
              <a:rPr lang="ko-KR" altLang="en-US"/>
              <a:t>결과 분석</a:t>
            </a:r>
            <a:endParaRPr lang="ko-KR" altLang="en-US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B88D235F-8A80-A7B6-2CF3-112F857615BF}"/>
              </a:ext>
            </a:extLst>
          </p:cNvPr>
          <p:cNvGrpSpPr/>
          <p:nvPr/>
        </p:nvGrpSpPr>
        <p:grpSpPr>
          <a:xfrm>
            <a:off x="-113789" y="1393395"/>
            <a:ext cx="12600806" cy="738951"/>
            <a:chOff x="-113789" y="1393395"/>
            <a:chExt cx="12600806" cy="738951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2136B5C6-E4E3-B32F-106F-83E1372D8DD3}"/>
                </a:ext>
              </a:extLst>
            </p:cNvPr>
            <p:cNvGrpSpPr/>
            <p:nvPr/>
          </p:nvGrpSpPr>
          <p:grpSpPr>
            <a:xfrm>
              <a:off x="-113789" y="1393395"/>
              <a:ext cx="11896209" cy="738951"/>
              <a:chOff x="-113789" y="1393395"/>
              <a:chExt cx="11896209" cy="738951"/>
            </a:xfrm>
          </p:grpSpPr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91425BFD-6D5A-CAE5-7883-5EC7B13E6AA5}"/>
                  </a:ext>
                </a:extLst>
              </p:cNvPr>
              <p:cNvGrpSpPr/>
              <p:nvPr/>
            </p:nvGrpSpPr>
            <p:grpSpPr>
              <a:xfrm>
                <a:off x="592500" y="1393395"/>
                <a:ext cx="11189920" cy="369523"/>
                <a:chOff x="591723" y="1393395"/>
                <a:chExt cx="11114105" cy="369523"/>
              </a:xfrm>
            </p:grpSpPr>
            <p:cxnSp>
              <p:nvCxnSpPr>
                <p:cNvPr id="14" name="직선 연결선 13">
                  <a:extLst>
                    <a:ext uri="{FF2B5EF4-FFF2-40B4-BE49-F238E27FC236}">
                      <a16:creationId xmlns:a16="http://schemas.microsoft.com/office/drawing/2014/main" id="{C7251603-9223-9263-F962-768BF6B3780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58200" y="1578157"/>
                  <a:ext cx="10952775" cy="0"/>
                </a:xfrm>
                <a:prstGeom prst="line">
                  <a:avLst/>
                </a:prstGeom>
                <a:ln w="63500">
                  <a:solidFill>
                    <a:schemeClr val="tx1">
                      <a:alpha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" name="타원 14">
                  <a:extLst>
                    <a:ext uri="{FF2B5EF4-FFF2-40B4-BE49-F238E27FC236}">
                      <a16:creationId xmlns:a16="http://schemas.microsoft.com/office/drawing/2014/main" id="{23877473-8085-90C3-7C3D-98B1537EAF3C}"/>
                    </a:ext>
                  </a:extLst>
                </p:cNvPr>
                <p:cNvSpPr/>
                <p:nvPr/>
              </p:nvSpPr>
              <p:spPr>
                <a:xfrm>
                  <a:off x="591723" y="1398157"/>
                  <a:ext cx="360000" cy="360000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25400">
                  <a:solidFill>
                    <a:schemeClr val="tx1">
                      <a:alpha val="67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9A331527-AB9D-DBC3-15FE-0F8318C66C7C}"/>
                    </a:ext>
                  </a:extLst>
                </p:cNvPr>
                <p:cNvSpPr/>
                <p:nvPr/>
              </p:nvSpPr>
              <p:spPr>
                <a:xfrm>
                  <a:off x="11345828" y="1393395"/>
                  <a:ext cx="360000" cy="360000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25400">
                  <a:solidFill>
                    <a:schemeClr val="tx1">
                      <a:alpha val="67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B2752A9B-3E02-1822-3452-4D5A3F4C002C}"/>
                    </a:ext>
                  </a:extLst>
                </p:cNvPr>
                <p:cNvSpPr/>
                <p:nvPr/>
              </p:nvSpPr>
              <p:spPr>
                <a:xfrm>
                  <a:off x="3404325" y="1402918"/>
                  <a:ext cx="360000" cy="360000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25400">
                  <a:solidFill>
                    <a:schemeClr val="tx1">
                      <a:alpha val="67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733CA70A-23E5-A78F-0425-214B7D9160E0}"/>
                    </a:ext>
                  </a:extLst>
                </p:cNvPr>
                <p:cNvSpPr/>
                <p:nvPr/>
              </p:nvSpPr>
              <p:spPr>
                <a:xfrm>
                  <a:off x="6192825" y="1393395"/>
                  <a:ext cx="360000" cy="360000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 w="25400">
                  <a:solidFill>
                    <a:schemeClr val="tx1">
                      <a:alpha val="67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74F2532A-F380-E81C-56C4-C2D82FE6F8A7}"/>
                    </a:ext>
                  </a:extLst>
                </p:cNvPr>
                <p:cNvSpPr/>
                <p:nvPr/>
              </p:nvSpPr>
              <p:spPr>
                <a:xfrm>
                  <a:off x="8896181" y="1393395"/>
                  <a:ext cx="360000" cy="360000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25400">
                  <a:solidFill>
                    <a:schemeClr val="tx1">
                      <a:alpha val="67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27B7170-BD1A-1534-2D4E-80A0BCF410C5}"/>
                  </a:ext>
                </a:extLst>
              </p:cNvPr>
              <p:cNvSpPr txBox="1"/>
              <p:nvPr/>
            </p:nvSpPr>
            <p:spPr>
              <a:xfrm>
                <a:off x="-113789" y="1748730"/>
                <a:ext cx="177165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pc="-150"/>
                  <a:t>유형 분류 모델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EDBAFAE-C295-11DA-D262-7492EB9BF8A5}"/>
                  </a:ext>
                </a:extLst>
              </p:cNvPr>
              <p:cNvSpPr txBox="1"/>
              <p:nvPr/>
            </p:nvSpPr>
            <p:spPr>
              <a:xfrm>
                <a:off x="2707558" y="1763014"/>
                <a:ext cx="177165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pc="-150"/>
                  <a:t>테스트 케이스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794078B-9308-9F75-9ACE-6E87E4E43F26}"/>
                  </a:ext>
                </a:extLst>
              </p:cNvPr>
              <p:cNvSpPr txBox="1"/>
              <p:nvPr/>
            </p:nvSpPr>
            <p:spPr>
              <a:xfrm>
                <a:off x="5527213" y="1753491"/>
                <a:ext cx="177165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pc="-150"/>
                  <a:t>결과 분석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1857C3E-5BCA-C326-0A89-D9B62B6861A6}"/>
                  </a:ext>
                </a:extLst>
              </p:cNvPr>
              <p:cNvSpPr txBox="1"/>
              <p:nvPr/>
            </p:nvSpPr>
            <p:spPr>
              <a:xfrm>
                <a:off x="8249010" y="1753489"/>
                <a:ext cx="177165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pc="-150"/>
                  <a:t>Web</a:t>
                </a:r>
                <a:endParaRPr lang="ko-KR" altLang="en-US" spc="-150"/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7ACE7A8-6CFB-EB10-66FE-2259358D471B}"/>
                </a:ext>
              </a:extLst>
            </p:cNvPr>
            <p:cNvSpPr txBox="1"/>
            <p:nvPr/>
          </p:nvSpPr>
          <p:spPr>
            <a:xfrm>
              <a:off x="10715367" y="1763014"/>
              <a:ext cx="177165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pc="-150"/>
                <a:t>추후 계획</a:t>
              </a:r>
            </a:p>
          </p:txBody>
        </p:sp>
      </p:grp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ECC9C5D6-925C-6845-A62C-699041930C50}"/>
              </a:ext>
            </a:extLst>
          </p:cNvPr>
          <p:cNvSpPr/>
          <p:nvPr/>
        </p:nvSpPr>
        <p:spPr>
          <a:xfrm>
            <a:off x="659430" y="2627697"/>
            <a:ext cx="2170397" cy="3561347"/>
          </a:xfrm>
          <a:prstGeom prst="rect">
            <a:avLst/>
          </a:prstGeom>
          <a:noFill/>
          <a:ln w="19050">
            <a:solidFill>
              <a:schemeClr val="tx1"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sz="2500">
                <a:solidFill>
                  <a:schemeClr val="tx1"/>
                </a:solidFill>
              </a:rPr>
              <a:t>- </a:t>
            </a:r>
            <a:r>
              <a:rPr lang="ko-KR" altLang="en-US" sz="2500">
                <a:solidFill>
                  <a:schemeClr val="tx1"/>
                </a:solidFill>
              </a:rPr>
              <a:t>훈련 세트</a:t>
            </a:r>
            <a:endParaRPr lang="en-US" altLang="ko-KR" sz="250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>
                <a:solidFill>
                  <a:schemeClr val="tx1"/>
                </a:solidFill>
              </a:rPr>
              <a:t>Epoch1 : 66.50%</a:t>
            </a:r>
          </a:p>
          <a:p>
            <a:pPr>
              <a:lnSpc>
                <a:spcPct val="150000"/>
              </a:lnSpc>
            </a:pPr>
            <a:r>
              <a:rPr lang="en-US" altLang="ko-KR">
                <a:solidFill>
                  <a:schemeClr val="tx1"/>
                </a:solidFill>
              </a:rPr>
              <a:t>Epoch5 : 96.63%</a:t>
            </a:r>
          </a:p>
          <a:p>
            <a:pPr>
              <a:lnSpc>
                <a:spcPct val="150000"/>
              </a:lnSpc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D2FDCD6-636D-2E34-A481-7541301B36F3}"/>
              </a:ext>
            </a:extLst>
          </p:cNvPr>
          <p:cNvSpPr/>
          <p:nvPr/>
        </p:nvSpPr>
        <p:spPr>
          <a:xfrm>
            <a:off x="2964580" y="2627697"/>
            <a:ext cx="2170397" cy="3561347"/>
          </a:xfrm>
          <a:prstGeom prst="rect">
            <a:avLst/>
          </a:prstGeom>
          <a:noFill/>
          <a:ln w="19050">
            <a:solidFill>
              <a:schemeClr val="tx1"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sz="2500">
                <a:solidFill>
                  <a:schemeClr val="tx1"/>
                </a:solidFill>
              </a:rPr>
              <a:t>- </a:t>
            </a:r>
            <a:r>
              <a:rPr lang="ko-KR" altLang="en-US" sz="2500">
                <a:solidFill>
                  <a:schemeClr val="tx1"/>
                </a:solidFill>
              </a:rPr>
              <a:t>검증 세트</a:t>
            </a:r>
            <a:endParaRPr lang="en-US" altLang="ko-KR" sz="250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>
                <a:solidFill>
                  <a:schemeClr val="tx1"/>
                </a:solidFill>
              </a:rPr>
              <a:t>Epoch1 : 91.24%</a:t>
            </a:r>
          </a:p>
          <a:p>
            <a:pPr>
              <a:lnSpc>
                <a:spcPct val="150000"/>
              </a:lnSpc>
            </a:pPr>
            <a:r>
              <a:rPr lang="en-US" altLang="ko-KR">
                <a:solidFill>
                  <a:schemeClr val="tx1"/>
                </a:solidFill>
              </a:rPr>
              <a:t>Epoch5 : 97.98%</a:t>
            </a:r>
          </a:p>
          <a:p>
            <a:pPr>
              <a:lnSpc>
                <a:spcPct val="150000"/>
              </a:lnSpc>
            </a:pPr>
            <a:endParaRPr lang="en-US" altLang="ko-KR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>
                <a:solidFill>
                  <a:schemeClr val="tx1"/>
                </a:solidFill>
              </a:rPr>
              <a:t>전체 </a:t>
            </a:r>
            <a:r>
              <a:rPr lang="en-US" altLang="ko-KR">
                <a:solidFill>
                  <a:schemeClr val="tx1"/>
                </a:solidFill>
              </a:rPr>
              <a:t>: 890</a:t>
            </a:r>
          </a:p>
          <a:p>
            <a:pPr>
              <a:lnSpc>
                <a:spcPct val="150000"/>
              </a:lnSpc>
            </a:pPr>
            <a:r>
              <a:rPr lang="ko-KR" altLang="en-US">
                <a:solidFill>
                  <a:schemeClr val="tx1"/>
                </a:solidFill>
              </a:rPr>
              <a:t>정답 </a:t>
            </a:r>
            <a:r>
              <a:rPr lang="en-US" altLang="ko-KR">
                <a:solidFill>
                  <a:schemeClr val="tx1"/>
                </a:solidFill>
              </a:rPr>
              <a:t>: 877</a:t>
            </a:r>
          </a:p>
          <a:p>
            <a:pPr>
              <a:lnSpc>
                <a:spcPct val="150000"/>
              </a:lnSpc>
            </a:pPr>
            <a:r>
              <a:rPr lang="ko-KR" altLang="en-US">
                <a:solidFill>
                  <a:schemeClr val="tx1"/>
                </a:solidFill>
              </a:rPr>
              <a:t>정확도</a:t>
            </a:r>
            <a:r>
              <a:rPr lang="en-US" altLang="ko-KR">
                <a:solidFill>
                  <a:schemeClr val="tx1"/>
                </a:solidFill>
              </a:rPr>
              <a:t> : 98.53%</a:t>
            </a:r>
          </a:p>
          <a:p>
            <a:pPr>
              <a:lnSpc>
                <a:spcPct val="150000"/>
              </a:lnSpc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40BAC5B-3812-0379-A22F-A56EB5639135}"/>
              </a:ext>
            </a:extLst>
          </p:cNvPr>
          <p:cNvSpPr/>
          <p:nvPr/>
        </p:nvSpPr>
        <p:spPr>
          <a:xfrm>
            <a:off x="5253687" y="2627697"/>
            <a:ext cx="2170397" cy="3561347"/>
          </a:xfrm>
          <a:prstGeom prst="rect">
            <a:avLst/>
          </a:prstGeom>
          <a:noFill/>
          <a:ln w="19050">
            <a:solidFill>
              <a:schemeClr val="tx1"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sz="2500">
                <a:solidFill>
                  <a:schemeClr val="tx1"/>
                </a:solidFill>
              </a:rPr>
              <a:t>- </a:t>
            </a:r>
            <a:r>
              <a:rPr lang="ko-KR" altLang="en-US" sz="2500">
                <a:solidFill>
                  <a:schemeClr val="tx1"/>
                </a:solidFill>
              </a:rPr>
              <a:t>테스트 세트</a:t>
            </a:r>
            <a:endParaRPr lang="en-US" altLang="ko-KR" sz="250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>
                <a:solidFill>
                  <a:schemeClr val="tx1"/>
                </a:solidFill>
              </a:rPr>
              <a:t>Epoch1 : -</a:t>
            </a:r>
          </a:p>
          <a:p>
            <a:pPr>
              <a:lnSpc>
                <a:spcPct val="150000"/>
              </a:lnSpc>
            </a:pPr>
            <a:r>
              <a:rPr lang="en-US" altLang="ko-KR">
                <a:solidFill>
                  <a:schemeClr val="tx1"/>
                </a:solidFill>
              </a:rPr>
              <a:t>Epoch5 : -</a:t>
            </a:r>
          </a:p>
          <a:p>
            <a:pPr>
              <a:lnSpc>
                <a:spcPct val="150000"/>
              </a:lnSpc>
            </a:pPr>
            <a:endParaRPr lang="en-US" altLang="ko-KR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>
                <a:solidFill>
                  <a:schemeClr val="tx1"/>
                </a:solidFill>
              </a:rPr>
              <a:t>전체 </a:t>
            </a:r>
            <a:r>
              <a:rPr lang="en-US" altLang="ko-KR">
                <a:solidFill>
                  <a:schemeClr val="tx1"/>
                </a:solidFill>
              </a:rPr>
              <a:t>: 892</a:t>
            </a:r>
          </a:p>
          <a:p>
            <a:pPr>
              <a:lnSpc>
                <a:spcPct val="150000"/>
              </a:lnSpc>
            </a:pPr>
            <a:r>
              <a:rPr lang="ko-KR" altLang="en-US">
                <a:solidFill>
                  <a:schemeClr val="tx1"/>
                </a:solidFill>
              </a:rPr>
              <a:t>정답 </a:t>
            </a:r>
            <a:r>
              <a:rPr lang="en-US" altLang="ko-KR">
                <a:solidFill>
                  <a:schemeClr val="tx1"/>
                </a:solidFill>
              </a:rPr>
              <a:t>: 821</a:t>
            </a:r>
          </a:p>
          <a:p>
            <a:pPr>
              <a:lnSpc>
                <a:spcPct val="150000"/>
              </a:lnSpc>
            </a:pPr>
            <a:r>
              <a:rPr lang="ko-KR" altLang="en-US">
                <a:solidFill>
                  <a:schemeClr val="tx1"/>
                </a:solidFill>
              </a:rPr>
              <a:t>정확도 </a:t>
            </a:r>
            <a:r>
              <a:rPr lang="en-US" altLang="ko-KR">
                <a:solidFill>
                  <a:schemeClr val="tx1"/>
                </a:solidFill>
              </a:rPr>
              <a:t>: 92.04%</a:t>
            </a:r>
          </a:p>
          <a:p>
            <a:pPr>
              <a:lnSpc>
                <a:spcPct val="150000"/>
              </a:lnSpc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2" name="화살표: 오른쪽 31">
            <a:extLst>
              <a:ext uri="{FF2B5EF4-FFF2-40B4-BE49-F238E27FC236}">
                <a16:creationId xmlns:a16="http://schemas.microsoft.com/office/drawing/2014/main" id="{D5D43DE7-0604-A8D2-538E-B79335622387}"/>
              </a:ext>
            </a:extLst>
          </p:cNvPr>
          <p:cNvSpPr/>
          <p:nvPr/>
        </p:nvSpPr>
        <p:spPr>
          <a:xfrm>
            <a:off x="7654196" y="4008921"/>
            <a:ext cx="1299411" cy="798897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4CF562A-6FA1-6329-2CFE-34AC051E9037}"/>
              </a:ext>
            </a:extLst>
          </p:cNvPr>
          <p:cNvSpPr/>
          <p:nvPr/>
        </p:nvSpPr>
        <p:spPr>
          <a:xfrm>
            <a:off x="3012705" y="5332396"/>
            <a:ext cx="1780676" cy="36576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04E72569-F296-1B33-4310-DDDF1566E425}"/>
              </a:ext>
            </a:extLst>
          </p:cNvPr>
          <p:cNvSpPr/>
          <p:nvPr/>
        </p:nvSpPr>
        <p:spPr>
          <a:xfrm>
            <a:off x="5312597" y="5332396"/>
            <a:ext cx="1780676" cy="36576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43A152F-636B-9A6E-33B2-37EEC4A6E94C}"/>
              </a:ext>
            </a:extLst>
          </p:cNvPr>
          <p:cNvSpPr txBox="1"/>
          <p:nvPr/>
        </p:nvSpPr>
        <p:spPr>
          <a:xfrm>
            <a:off x="9120758" y="2456402"/>
            <a:ext cx="2800491" cy="29896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500" b="1"/>
              <a:t>- </a:t>
            </a:r>
            <a:r>
              <a:rPr lang="ko-KR" altLang="en-US" sz="2500" b="1"/>
              <a:t>원인 분석</a:t>
            </a:r>
            <a:endParaRPr lang="en-US" altLang="ko-KR" sz="2500" b="1"/>
          </a:p>
          <a:p>
            <a:pPr>
              <a:lnSpc>
                <a:spcPct val="200000"/>
              </a:lnSpc>
            </a:pPr>
            <a:r>
              <a:rPr lang="en-US" altLang="ko-KR" b="1"/>
              <a:t>1. </a:t>
            </a:r>
            <a:r>
              <a:rPr lang="ko-KR" altLang="en-US" b="1"/>
              <a:t>데이터 분포의 차이</a:t>
            </a:r>
            <a:endParaRPr lang="en-US" altLang="ko-KR" b="1"/>
          </a:p>
          <a:p>
            <a:pPr>
              <a:lnSpc>
                <a:spcPct val="200000"/>
              </a:lnSpc>
            </a:pPr>
            <a:r>
              <a:rPr lang="en-US" altLang="ko-KR" b="1"/>
              <a:t>2. </a:t>
            </a:r>
            <a:r>
              <a:rPr lang="ko-KR" altLang="en-US" b="1"/>
              <a:t>모델 최적화 </a:t>
            </a:r>
            <a:r>
              <a:rPr lang="en-US" altLang="ko-KR" b="1"/>
              <a:t>(</a:t>
            </a:r>
            <a:r>
              <a:rPr lang="ko-KR" altLang="en-US" b="1"/>
              <a:t>과적합</a:t>
            </a:r>
            <a:r>
              <a:rPr lang="en-US" altLang="ko-KR" b="1"/>
              <a:t>)</a:t>
            </a:r>
          </a:p>
          <a:p>
            <a:pPr>
              <a:lnSpc>
                <a:spcPct val="200000"/>
              </a:lnSpc>
            </a:pPr>
            <a:r>
              <a:rPr lang="en-US" altLang="ko-KR" b="1"/>
              <a:t>3. </a:t>
            </a:r>
            <a:r>
              <a:rPr lang="ko-KR" altLang="en-US" b="1"/>
              <a:t>데이터 크기 불일치</a:t>
            </a:r>
            <a:endParaRPr lang="en-US" altLang="ko-KR" b="1"/>
          </a:p>
          <a:p>
            <a:pPr>
              <a:lnSpc>
                <a:spcPct val="200000"/>
              </a:lnSpc>
            </a:pPr>
            <a:r>
              <a:rPr lang="en-US" altLang="ko-KR" b="1"/>
              <a:t>4. </a:t>
            </a:r>
            <a:r>
              <a:rPr lang="ko-KR" altLang="en-US" b="1"/>
              <a:t>단순 프로그래밍 오류</a:t>
            </a:r>
          </a:p>
        </p:txBody>
      </p:sp>
    </p:spTree>
    <p:extLst>
      <p:ext uri="{BB962C8B-B14F-4D97-AF65-F5344CB8AC3E}">
        <p14:creationId xmlns:p14="http://schemas.microsoft.com/office/powerpoint/2010/main" val="2754607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34" grpId="0" animBg="1"/>
      <p:bldP spid="3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10A7C092-D857-473D-F950-5AEF2382F6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72765"/>
            <a:ext cx="11001375" cy="1325563"/>
          </a:xfrm>
        </p:spPr>
        <p:txBody>
          <a:bodyPr/>
          <a:lstStyle/>
          <a:p>
            <a:r>
              <a:rPr lang="en-US" altLang="ko-KR"/>
              <a:t>6. Front/Back End</a:t>
            </a:r>
            <a:endParaRPr lang="ko-KR" altLang="en-US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9104062C-9C96-F960-D138-BE2E3DE99A79}"/>
              </a:ext>
            </a:extLst>
          </p:cNvPr>
          <p:cNvGrpSpPr/>
          <p:nvPr/>
        </p:nvGrpSpPr>
        <p:grpSpPr>
          <a:xfrm>
            <a:off x="-113789" y="1393395"/>
            <a:ext cx="12600806" cy="738951"/>
            <a:chOff x="-113789" y="1393395"/>
            <a:chExt cx="12600806" cy="738951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739E8083-9FAD-FE70-223E-7909AB8DF630}"/>
                </a:ext>
              </a:extLst>
            </p:cNvPr>
            <p:cNvGrpSpPr/>
            <p:nvPr/>
          </p:nvGrpSpPr>
          <p:grpSpPr>
            <a:xfrm>
              <a:off x="-113789" y="1393395"/>
              <a:ext cx="11896209" cy="738951"/>
              <a:chOff x="-113789" y="1393395"/>
              <a:chExt cx="11896209" cy="738951"/>
            </a:xfrm>
          </p:grpSpPr>
          <p:grpSp>
            <p:nvGrpSpPr>
              <p:cNvPr id="7" name="그룹 6">
                <a:extLst>
                  <a:ext uri="{FF2B5EF4-FFF2-40B4-BE49-F238E27FC236}">
                    <a16:creationId xmlns:a16="http://schemas.microsoft.com/office/drawing/2014/main" id="{DC985B21-31AB-420C-BB2E-B5B8CC14B4DF}"/>
                  </a:ext>
                </a:extLst>
              </p:cNvPr>
              <p:cNvGrpSpPr/>
              <p:nvPr/>
            </p:nvGrpSpPr>
            <p:grpSpPr>
              <a:xfrm>
                <a:off x="592500" y="1393395"/>
                <a:ext cx="11189920" cy="369523"/>
                <a:chOff x="591723" y="1393395"/>
                <a:chExt cx="11114105" cy="369523"/>
              </a:xfrm>
            </p:grpSpPr>
            <p:cxnSp>
              <p:nvCxnSpPr>
                <p:cNvPr id="16" name="직선 연결선 15">
                  <a:extLst>
                    <a:ext uri="{FF2B5EF4-FFF2-40B4-BE49-F238E27FC236}">
                      <a16:creationId xmlns:a16="http://schemas.microsoft.com/office/drawing/2014/main" id="{C3872493-35C1-1A2C-BD5C-696066E50C3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58200" y="1578157"/>
                  <a:ext cx="10952775" cy="0"/>
                </a:xfrm>
                <a:prstGeom prst="line">
                  <a:avLst/>
                </a:prstGeom>
                <a:ln w="63500">
                  <a:solidFill>
                    <a:schemeClr val="tx1">
                      <a:alpha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DE77EC20-626C-F644-991B-1A27D45F71F5}"/>
                    </a:ext>
                  </a:extLst>
                </p:cNvPr>
                <p:cNvSpPr/>
                <p:nvPr/>
              </p:nvSpPr>
              <p:spPr>
                <a:xfrm>
                  <a:off x="591723" y="1398157"/>
                  <a:ext cx="360000" cy="360000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25400">
                  <a:solidFill>
                    <a:schemeClr val="tx1">
                      <a:alpha val="67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DD3BA1D3-8D67-A767-CF1E-42851EA4872E}"/>
                    </a:ext>
                  </a:extLst>
                </p:cNvPr>
                <p:cNvSpPr/>
                <p:nvPr/>
              </p:nvSpPr>
              <p:spPr>
                <a:xfrm>
                  <a:off x="11345828" y="1393395"/>
                  <a:ext cx="360000" cy="360000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25400">
                  <a:solidFill>
                    <a:schemeClr val="tx1">
                      <a:alpha val="67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BB0492CD-6D25-11C8-2B83-01F21B85192B}"/>
                    </a:ext>
                  </a:extLst>
                </p:cNvPr>
                <p:cNvSpPr/>
                <p:nvPr/>
              </p:nvSpPr>
              <p:spPr>
                <a:xfrm>
                  <a:off x="3404325" y="1402918"/>
                  <a:ext cx="360000" cy="360000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25400">
                  <a:solidFill>
                    <a:schemeClr val="tx1">
                      <a:alpha val="67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6339F328-C44B-261C-4BFA-96E1BFDEB491}"/>
                    </a:ext>
                  </a:extLst>
                </p:cNvPr>
                <p:cNvSpPr/>
                <p:nvPr/>
              </p:nvSpPr>
              <p:spPr>
                <a:xfrm>
                  <a:off x="6192825" y="1393395"/>
                  <a:ext cx="360000" cy="360000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25400">
                  <a:solidFill>
                    <a:schemeClr val="tx1">
                      <a:alpha val="67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7AB99AAD-2C85-7A8B-417B-A8C6843F9578}"/>
                    </a:ext>
                  </a:extLst>
                </p:cNvPr>
                <p:cNvSpPr/>
                <p:nvPr/>
              </p:nvSpPr>
              <p:spPr>
                <a:xfrm>
                  <a:off x="8896181" y="1393395"/>
                  <a:ext cx="360000" cy="360000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 w="25400">
                  <a:solidFill>
                    <a:schemeClr val="tx1">
                      <a:alpha val="67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E6602FB-F3E6-B494-24CB-C90C835FAB5D}"/>
                  </a:ext>
                </a:extLst>
              </p:cNvPr>
              <p:cNvSpPr txBox="1"/>
              <p:nvPr/>
            </p:nvSpPr>
            <p:spPr>
              <a:xfrm>
                <a:off x="-113789" y="1748730"/>
                <a:ext cx="177165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pc="-150"/>
                  <a:t>유형 분류 모델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FD4D824-639F-779E-DE00-60660073794D}"/>
                  </a:ext>
                </a:extLst>
              </p:cNvPr>
              <p:cNvSpPr txBox="1"/>
              <p:nvPr/>
            </p:nvSpPr>
            <p:spPr>
              <a:xfrm>
                <a:off x="2707558" y="1763014"/>
                <a:ext cx="177165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pc="-150"/>
                  <a:t>테스트 케이스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7CC790A-7252-6F69-12C9-8219B2BA5588}"/>
                  </a:ext>
                </a:extLst>
              </p:cNvPr>
              <p:cNvSpPr txBox="1"/>
              <p:nvPr/>
            </p:nvSpPr>
            <p:spPr>
              <a:xfrm>
                <a:off x="5527213" y="1753491"/>
                <a:ext cx="177165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pc="-150"/>
                  <a:t>결과 분석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E859098-DF39-5AE2-1F36-EC04405E5902}"/>
                  </a:ext>
                </a:extLst>
              </p:cNvPr>
              <p:cNvSpPr txBox="1"/>
              <p:nvPr/>
            </p:nvSpPr>
            <p:spPr>
              <a:xfrm>
                <a:off x="8249010" y="1753489"/>
                <a:ext cx="177165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pc="-150"/>
                  <a:t>Web</a:t>
                </a:r>
                <a:endParaRPr lang="ko-KR" altLang="en-US" spc="-150"/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5634203-0928-9FE4-BCBC-AFAF9A1DAAB3}"/>
                </a:ext>
              </a:extLst>
            </p:cNvPr>
            <p:cNvSpPr txBox="1"/>
            <p:nvPr/>
          </p:nvSpPr>
          <p:spPr>
            <a:xfrm>
              <a:off x="10715367" y="1763014"/>
              <a:ext cx="177165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pc="-150"/>
                <a:t>추후 계획</a:t>
              </a:r>
            </a:p>
          </p:txBody>
        </p:sp>
      </p:grpSp>
      <p:pic>
        <p:nvPicPr>
          <p:cNvPr id="24" name="Picture 1">
            <a:extLst>
              <a:ext uri="{FF2B5EF4-FFF2-40B4-BE49-F238E27FC236}">
                <a16:creationId xmlns:a16="http://schemas.microsoft.com/office/drawing/2014/main" id="{A83964C0-0C58-38AA-CA57-537A846FE0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7261" y="2335436"/>
            <a:ext cx="7832313" cy="4249799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DEB15500-0AAA-BB59-936D-FE2B44CF43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426" y="2670651"/>
            <a:ext cx="3403676" cy="31284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701889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10A7C092-D857-473D-F950-5AEF2382F6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72765"/>
            <a:ext cx="11001375" cy="1325563"/>
          </a:xfrm>
        </p:spPr>
        <p:txBody>
          <a:bodyPr/>
          <a:lstStyle/>
          <a:p>
            <a:r>
              <a:rPr lang="en-US" altLang="ko-KR"/>
              <a:t>6. Front/Back End</a:t>
            </a:r>
            <a:endParaRPr lang="ko-KR" altLang="en-US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9104062C-9C96-F960-D138-BE2E3DE99A79}"/>
              </a:ext>
            </a:extLst>
          </p:cNvPr>
          <p:cNvGrpSpPr/>
          <p:nvPr/>
        </p:nvGrpSpPr>
        <p:grpSpPr>
          <a:xfrm>
            <a:off x="-113789" y="1393395"/>
            <a:ext cx="12600806" cy="738951"/>
            <a:chOff x="-113789" y="1393395"/>
            <a:chExt cx="12600806" cy="738951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739E8083-9FAD-FE70-223E-7909AB8DF630}"/>
                </a:ext>
              </a:extLst>
            </p:cNvPr>
            <p:cNvGrpSpPr/>
            <p:nvPr/>
          </p:nvGrpSpPr>
          <p:grpSpPr>
            <a:xfrm>
              <a:off x="-113789" y="1393395"/>
              <a:ext cx="11896209" cy="738951"/>
              <a:chOff x="-113789" y="1393395"/>
              <a:chExt cx="11896209" cy="738951"/>
            </a:xfrm>
          </p:grpSpPr>
          <p:grpSp>
            <p:nvGrpSpPr>
              <p:cNvPr id="7" name="그룹 6">
                <a:extLst>
                  <a:ext uri="{FF2B5EF4-FFF2-40B4-BE49-F238E27FC236}">
                    <a16:creationId xmlns:a16="http://schemas.microsoft.com/office/drawing/2014/main" id="{DC985B21-31AB-420C-BB2E-B5B8CC14B4DF}"/>
                  </a:ext>
                </a:extLst>
              </p:cNvPr>
              <p:cNvGrpSpPr/>
              <p:nvPr/>
            </p:nvGrpSpPr>
            <p:grpSpPr>
              <a:xfrm>
                <a:off x="592500" y="1393395"/>
                <a:ext cx="11189920" cy="369523"/>
                <a:chOff x="591723" y="1393395"/>
                <a:chExt cx="11114105" cy="369523"/>
              </a:xfrm>
            </p:grpSpPr>
            <p:cxnSp>
              <p:nvCxnSpPr>
                <p:cNvPr id="16" name="직선 연결선 15">
                  <a:extLst>
                    <a:ext uri="{FF2B5EF4-FFF2-40B4-BE49-F238E27FC236}">
                      <a16:creationId xmlns:a16="http://schemas.microsoft.com/office/drawing/2014/main" id="{C3872493-35C1-1A2C-BD5C-696066E50C3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58200" y="1578157"/>
                  <a:ext cx="10952775" cy="0"/>
                </a:xfrm>
                <a:prstGeom prst="line">
                  <a:avLst/>
                </a:prstGeom>
                <a:ln w="63500">
                  <a:solidFill>
                    <a:schemeClr val="tx1">
                      <a:alpha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DE77EC20-626C-F644-991B-1A27D45F71F5}"/>
                    </a:ext>
                  </a:extLst>
                </p:cNvPr>
                <p:cNvSpPr/>
                <p:nvPr/>
              </p:nvSpPr>
              <p:spPr>
                <a:xfrm>
                  <a:off x="591723" y="1398157"/>
                  <a:ext cx="360000" cy="360000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25400">
                  <a:solidFill>
                    <a:schemeClr val="tx1">
                      <a:alpha val="67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DD3BA1D3-8D67-A767-CF1E-42851EA4872E}"/>
                    </a:ext>
                  </a:extLst>
                </p:cNvPr>
                <p:cNvSpPr/>
                <p:nvPr/>
              </p:nvSpPr>
              <p:spPr>
                <a:xfrm>
                  <a:off x="11345828" y="1393395"/>
                  <a:ext cx="360000" cy="360000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25400">
                  <a:solidFill>
                    <a:schemeClr val="tx1">
                      <a:alpha val="67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BB0492CD-6D25-11C8-2B83-01F21B85192B}"/>
                    </a:ext>
                  </a:extLst>
                </p:cNvPr>
                <p:cNvSpPr/>
                <p:nvPr/>
              </p:nvSpPr>
              <p:spPr>
                <a:xfrm>
                  <a:off x="3404325" y="1402918"/>
                  <a:ext cx="360000" cy="360000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25400">
                  <a:solidFill>
                    <a:schemeClr val="tx1">
                      <a:alpha val="67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6339F328-C44B-261C-4BFA-96E1BFDEB491}"/>
                    </a:ext>
                  </a:extLst>
                </p:cNvPr>
                <p:cNvSpPr/>
                <p:nvPr/>
              </p:nvSpPr>
              <p:spPr>
                <a:xfrm>
                  <a:off x="6192825" y="1393395"/>
                  <a:ext cx="360000" cy="360000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25400">
                  <a:solidFill>
                    <a:schemeClr val="tx1">
                      <a:alpha val="67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7AB99AAD-2C85-7A8B-417B-A8C6843F9578}"/>
                    </a:ext>
                  </a:extLst>
                </p:cNvPr>
                <p:cNvSpPr/>
                <p:nvPr/>
              </p:nvSpPr>
              <p:spPr>
                <a:xfrm>
                  <a:off x="8896181" y="1393395"/>
                  <a:ext cx="360000" cy="360000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 w="25400">
                  <a:solidFill>
                    <a:schemeClr val="tx1">
                      <a:alpha val="67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E6602FB-F3E6-B494-24CB-C90C835FAB5D}"/>
                  </a:ext>
                </a:extLst>
              </p:cNvPr>
              <p:cNvSpPr txBox="1"/>
              <p:nvPr/>
            </p:nvSpPr>
            <p:spPr>
              <a:xfrm>
                <a:off x="-113789" y="1748730"/>
                <a:ext cx="177165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pc="-150"/>
                  <a:t>유형 분류 모델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FD4D824-639F-779E-DE00-60660073794D}"/>
                  </a:ext>
                </a:extLst>
              </p:cNvPr>
              <p:cNvSpPr txBox="1"/>
              <p:nvPr/>
            </p:nvSpPr>
            <p:spPr>
              <a:xfrm>
                <a:off x="2707558" y="1763014"/>
                <a:ext cx="177165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pc="-150"/>
                  <a:t>테스트 케이스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7CC790A-7252-6F69-12C9-8219B2BA5588}"/>
                  </a:ext>
                </a:extLst>
              </p:cNvPr>
              <p:cNvSpPr txBox="1"/>
              <p:nvPr/>
            </p:nvSpPr>
            <p:spPr>
              <a:xfrm>
                <a:off x="5527213" y="1753491"/>
                <a:ext cx="177165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pc="-150"/>
                  <a:t>결과 분석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E859098-DF39-5AE2-1F36-EC04405E5902}"/>
                  </a:ext>
                </a:extLst>
              </p:cNvPr>
              <p:cNvSpPr txBox="1"/>
              <p:nvPr/>
            </p:nvSpPr>
            <p:spPr>
              <a:xfrm>
                <a:off x="8249010" y="1753489"/>
                <a:ext cx="177165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pc="-150"/>
                  <a:t>Web</a:t>
                </a:r>
                <a:endParaRPr lang="ko-KR" altLang="en-US" spc="-150"/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5634203-0928-9FE4-BCBC-AFAF9A1DAAB3}"/>
                </a:ext>
              </a:extLst>
            </p:cNvPr>
            <p:cNvSpPr txBox="1"/>
            <p:nvPr/>
          </p:nvSpPr>
          <p:spPr>
            <a:xfrm>
              <a:off x="10715367" y="1763014"/>
              <a:ext cx="177165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pc="-150"/>
                <a:t>추후 계획</a:t>
              </a:r>
            </a:p>
          </p:txBody>
        </p:sp>
      </p:grpSp>
      <p:pic>
        <p:nvPicPr>
          <p:cNvPr id="29" name="그림 28" descr="텍스트, 스크린샷, 디스플레이, 폰트이(가) 표시된 사진&#10;&#10;자동 생성된 설명">
            <a:extLst>
              <a:ext uri="{FF2B5EF4-FFF2-40B4-BE49-F238E27FC236}">
                <a16:creationId xmlns:a16="http://schemas.microsoft.com/office/drawing/2014/main" id="{B553700E-A811-ADBA-31A1-1EDF83E8E3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2297" y="2313118"/>
            <a:ext cx="4046566" cy="407805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1" name="그림 30" descr="텍스트, 전자제품, 스크린샷, 폰트이(가) 표시된 사진&#10;&#10;자동 생성된 설명">
            <a:extLst>
              <a:ext uri="{FF2B5EF4-FFF2-40B4-BE49-F238E27FC236}">
                <a16:creationId xmlns:a16="http://schemas.microsoft.com/office/drawing/2014/main" id="{B9B9CA1D-2A6F-C468-C555-0626114A26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448" y="2313118"/>
            <a:ext cx="4046566" cy="407805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1E566F17-7C26-26DD-8B40-63479B0B2851}"/>
              </a:ext>
            </a:extLst>
          </p:cNvPr>
          <p:cNvSpPr txBox="1"/>
          <p:nvPr/>
        </p:nvSpPr>
        <p:spPr>
          <a:xfrm>
            <a:off x="137784" y="2391183"/>
            <a:ext cx="2543214" cy="22465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├── routes/</a:t>
            </a:r>
            <a:endParaRPr lang="en-US" altLang="ko-KR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├── </a:t>
            </a:r>
            <a:r>
              <a:rPr lang="en-US" altLang="ko-KR" sz="1800" kern="0" spc="0"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about/</a:t>
            </a:r>
            <a:endParaRPr lang="en-US" altLang="ko-KR" sz="1800" kern="0" spc="0"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├── </a:t>
            </a:r>
            <a:r>
              <a:rPr lang="en-US" altLang="ko-KR" sz="1800" b="1" kern="0" spc="0">
                <a:solidFill>
                  <a:srgbClr val="FF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run/</a:t>
            </a:r>
            <a:endParaRPr lang="en-US" altLang="ko-KR" sz="1800" b="1" kern="0" spc="0">
              <a:solidFill>
                <a:srgbClr val="FF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├── +pages.svelte</a:t>
            </a:r>
            <a:endParaRPr lang="en-US" altLang="ko-KR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└── +layout.svelte </a:t>
            </a:r>
            <a:endParaRPr lang="en-US" altLang="ko-KR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013312E-9F2A-6DAD-300C-800556ED7CCF}"/>
              </a:ext>
            </a:extLst>
          </p:cNvPr>
          <p:cNvSpPr txBox="1"/>
          <p:nvPr/>
        </p:nvSpPr>
        <p:spPr>
          <a:xfrm>
            <a:off x="3424288" y="6488668"/>
            <a:ext cx="88052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>
                <a:hlinkClick r:id="rId5"/>
              </a:rPr>
              <a:t>http://educationml-project.s3-website.ap-northeast-2.amazonaws.com/</a:t>
            </a: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379152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10A7C092-D857-473D-F950-5AEF2382F6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2765"/>
            <a:ext cx="10515600" cy="1325563"/>
          </a:xfrm>
        </p:spPr>
        <p:txBody>
          <a:bodyPr/>
          <a:lstStyle/>
          <a:p>
            <a:r>
              <a:rPr lang="en-US" altLang="ko-KR" dirty="0"/>
              <a:t>7</a:t>
            </a:r>
            <a:r>
              <a:rPr lang="en-US" altLang="ko-KR"/>
              <a:t>. </a:t>
            </a:r>
            <a:r>
              <a:rPr lang="ko-KR" altLang="en-US"/>
              <a:t>추후 계획 </a:t>
            </a:r>
            <a:r>
              <a:rPr lang="en-US" altLang="ko-KR"/>
              <a:t>– </a:t>
            </a:r>
            <a:r>
              <a:rPr lang="ko-KR" altLang="en-US"/>
              <a:t>테스트 케이스</a:t>
            </a:r>
            <a:endParaRPr lang="ko-KR" alt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51D21D1-D23B-8D7F-2A78-E87B2684C20C}"/>
              </a:ext>
            </a:extLst>
          </p:cNvPr>
          <p:cNvGrpSpPr/>
          <p:nvPr/>
        </p:nvGrpSpPr>
        <p:grpSpPr>
          <a:xfrm>
            <a:off x="-113789" y="1593420"/>
            <a:ext cx="12600806" cy="738951"/>
            <a:chOff x="-113789" y="1393395"/>
            <a:chExt cx="12600806" cy="738951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D5ECFE71-38E6-E185-9E97-E26DC4C8B697}"/>
                </a:ext>
              </a:extLst>
            </p:cNvPr>
            <p:cNvGrpSpPr/>
            <p:nvPr/>
          </p:nvGrpSpPr>
          <p:grpSpPr>
            <a:xfrm>
              <a:off x="-113789" y="1393395"/>
              <a:ext cx="11896209" cy="738951"/>
              <a:chOff x="-113789" y="1393395"/>
              <a:chExt cx="11896209" cy="738951"/>
            </a:xfrm>
          </p:grpSpPr>
          <p:grpSp>
            <p:nvGrpSpPr>
              <p:cNvPr id="7" name="그룹 6">
                <a:extLst>
                  <a:ext uri="{FF2B5EF4-FFF2-40B4-BE49-F238E27FC236}">
                    <a16:creationId xmlns:a16="http://schemas.microsoft.com/office/drawing/2014/main" id="{E7B29DE3-9C3F-BA46-13F9-D1350666DE1D}"/>
                  </a:ext>
                </a:extLst>
              </p:cNvPr>
              <p:cNvGrpSpPr/>
              <p:nvPr/>
            </p:nvGrpSpPr>
            <p:grpSpPr>
              <a:xfrm>
                <a:off x="592500" y="1393395"/>
                <a:ext cx="11189920" cy="369523"/>
                <a:chOff x="591723" y="1393395"/>
                <a:chExt cx="11114105" cy="369523"/>
              </a:xfrm>
            </p:grpSpPr>
            <p:cxnSp>
              <p:nvCxnSpPr>
                <p:cNvPr id="12" name="직선 연결선 11">
                  <a:extLst>
                    <a:ext uri="{FF2B5EF4-FFF2-40B4-BE49-F238E27FC236}">
                      <a16:creationId xmlns:a16="http://schemas.microsoft.com/office/drawing/2014/main" id="{648E774A-86B5-4E10-74F4-E3E0AEA955F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58200" y="1578157"/>
                  <a:ext cx="10952775" cy="0"/>
                </a:xfrm>
                <a:prstGeom prst="line">
                  <a:avLst/>
                </a:prstGeom>
                <a:ln w="63500">
                  <a:solidFill>
                    <a:schemeClr val="tx1">
                      <a:alpha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B59FED43-946D-0A07-02A8-9035E2688595}"/>
                    </a:ext>
                  </a:extLst>
                </p:cNvPr>
                <p:cNvSpPr/>
                <p:nvPr/>
              </p:nvSpPr>
              <p:spPr>
                <a:xfrm>
                  <a:off x="591723" y="1398157"/>
                  <a:ext cx="360000" cy="360000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25400">
                  <a:solidFill>
                    <a:schemeClr val="tx1">
                      <a:alpha val="67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FFB86DC7-7B11-9B39-F6EC-44D6F3FC6AFC}"/>
                    </a:ext>
                  </a:extLst>
                </p:cNvPr>
                <p:cNvSpPr/>
                <p:nvPr/>
              </p:nvSpPr>
              <p:spPr>
                <a:xfrm>
                  <a:off x="11345828" y="1393395"/>
                  <a:ext cx="360000" cy="360000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 w="25400">
                  <a:solidFill>
                    <a:schemeClr val="tx1">
                      <a:alpha val="67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" name="타원 14">
                  <a:extLst>
                    <a:ext uri="{FF2B5EF4-FFF2-40B4-BE49-F238E27FC236}">
                      <a16:creationId xmlns:a16="http://schemas.microsoft.com/office/drawing/2014/main" id="{7C3D0934-3D6A-682E-12FA-0EDA3300B760}"/>
                    </a:ext>
                  </a:extLst>
                </p:cNvPr>
                <p:cNvSpPr/>
                <p:nvPr/>
              </p:nvSpPr>
              <p:spPr>
                <a:xfrm>
                  <a:off x="3404325" y="1402918"/>
                  <a:ext cx="360000" cy="360000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25400">
                  <a:solidFill>
                    <a:schemeClr val="tx1">
                      <a:alpha val="67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" name="타원 15">
                  <a:extLst>
                    <a:ext uri="{FF2B5EF4-FFF2-40B4-BE49-F238E27FC236}">
                      <a16:creationId xmlns:a16="http://schemas.microsoft.com/office/drawing/2014/main" id="{DBB53C24-0E59-1D0D-0A90-F0270F6C5138}"/>
                    </a:ext>
                  </a:extLst>
                </p:cNvPr>
                <p:cNvSpPr/>
                <p:nvPr/>
              </p:nvSpPr>
              <p:spPr>
                <a:xfrm>
                  <a:off x="6192825" y="1393395"/>
                  <a:ext cx="360000" cy="360000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25400">
                  <a:solidFill>
                    <a:schemeClr val="tx1">
                      <a:alpha val="67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0DB403AA-CFD8-7D07-4E3D-63E34FDA212D}"/>
                    </a:ext>
                  </a:extLst>
                </p:cNvPr>
                <p:cNvSpPr/>
                <p:nvPr/>
              </p:nvSpPr>
              <p:spPr>
                <a:xfrm>
                  <a:off x="8896181" y="1393395"/>
                  <a:ext cx="360000" cy="360000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25400">
                  <a:solidFill>
                    <a:schemeClr val="tx1">
                      <a:alpha val="67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B11CF3A-3B92-F6C4-E48E-A0B1B0F51589}"/>
                  </a:ext>
                </a:extLst>
              </p:cNvPr>
              <p:cNvSpPr txBox="1"/>
              <p:nvPr/>
            </p:nvSpPr>
            <p:spPr>
              <a:xfrm>
                <a:off x="-113789" y="1748730"/>
                <a:ext cx="177165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pc="-150"/>
                  <a:t>유형 분류 모델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FCA4E64-CF13-92B9-E0A4-DAD67B03EF3D}"/>
                  </a:ext>
                </a:extLst>
              </p:cNvPr>
              <p:cNvSpPr txBox="1"/>
              <p:nvPr/>
            </p:nvSpPr>
            <p:spPr>
              <a:xfrm>
                <a:off x="2707558" y="1763014"/>
                <a:ext cx="177165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pc="-150"/>
                  <a:t>테스트 케이스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AD86FB7-0039-DA48-B5F1-3D30052D7C5D}"/>
                  </a:ext>
                </a:extLst>
              </p:cNvPr>
              <p:cNvSpPr txBox="1"/>
              <p:nvPr/>
            </p:nvSpPr>
            <p:spPr>
              <a:xfrm>
                <a:off x="5527213" y="1753491"/>
                <a:ext cx="177165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pc="-150"/>
                  <a:t>결과 분석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E6E5637-AD27-21D6-2C5F-4198B8631A75}"/>
                  </a:ext>
                </a:extLst>
              </p:cNvPr>
              <p:cNvSpPr txBox="1"/>
              <p:nvPr/>
            </p:nvSpPr>
            <p:spPr>
              <a:xfrm>
                <a:off x="8249010" y="1753489"/>
                <a:ext cx="177165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pc="-150"/>
                  <a:t>Web</a:t>
                </a:r>
                <a:endParaRPr lang="ko-KR" altLang="en-US" spc="-150"/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2F95EA8-1556-A1A4-FB2B-3B08E50090CC}"/>
                </a:ext>
              </a:extLst>
            </p:cNvPr>
            <p:cNvSpPr txBox="1"/>
            <p:nvPr/>
          </p:nvSpPr>
          <p:spPr>
            <a:xfrm>
              <a:off x="10715367" y="1763014"/>
              <a:ext cx="177165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pc="-150"/>
                <a:t>추후 계획</a:t>
              </a:r>
            </a:p>
          </p:txBody>
        </p:sp>
      </p:grpSp>
      <p:graphicFrame>
        <p:nvGraphicFramePr>
          <p:cNvPr id="18" name="표 4">
            <a:extLst>
              <a:ext uri="{FF2B5EF4-FFF2-40B4-BE49-F238E27FC236}">
                <a16:creationId xmlns:a16="http://schemas.microsoft.com/office/drawing/2014/main" id="{1CD7CE4D-7AB3-AE2E-53EF-E583253012F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60637069"/>
              </p:ext>
            </p:extLst>
          </p:nvPr>
        </p:nvGraphicFramePr>
        <p:xfrm>
          <a:off x="915375" y="2774602"/>
          <a:ext cx="10515597" cy="29235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08158">
                  <a:extLst>
                    <a:ext uri="{9D8B030D-6E8A-4147-A177-3AD203B41FA5}">
                      <a16:colId xmlns:a16="http://schemas.microsoft.com/office/drawing/2014/main" val="345693502"/>
                    </a:ext>
                  </a:extLst>
                </a:gridCol>
                <a:gridCol w="3898231">
                  <a:extLst>
                    <a:ext uri="{9D8B030D-6E8A-4147-A177-3AD203B41FA5}">
                      <a16:colId xmlns:a16="http://schemas.microsoft.com/office/drawing/2014/main" val="2447049264"/>
                    </a:ext>
                  </a:extLst>
                </a:gridCol>
                <a:gridCol w="3509208">
                  <a:extLst>
                    <a:ext uri="{9D8B030D-6E8A-4147-A177-3AD203B41FA5}">
                      <a16:colId xmlns:a16="http://schemas.microsoft.com/office/drawing/2014/main" val="3207154659"/>
                    </a:ext>
                  </a:extLst>
                </a:gridCol>
              </a:tblGrid>
              <a:tr h="40651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분류 유형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완료된 업무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미완료 및 예상 목표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6166374"/>
                  </a:ext>
                </a:extLst>
              </a:tr>
              <a:tr h="40651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Data </a:t>
                      </a:r>
                      <a:r>
                        <a:rPr lang="ko-KR" altLang="en-US"/>
                        <a:t>수집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5,000</a:t>
                      </a:r>
                      <a:r>
                        <a:rPr lang="ko-KR" altLang="en-US"/>
                        <a:t>개 수집 완료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합성 데이터 목표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74573"/>
                  </a:ext>
                </a:extLst>
              </a:tr>
              <a:tr h="100236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FrontEnd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OCR, Model </a:t>
                      </a:r>
                      <a:r>
                        <a:rPr lang="ko-KR" altLang="en-US"/>
                        <a:t>연동 완료</a:t>
                      </a:r>
                      <a:r>
                        <a:rPr lang="en-US" altLang="ko-KR"/>
                        <a:t>,</a:t>
                      </a:r>
                    </a:p>
                    <a:p>
                      <a:pPr latinLnBrk="1"/>
                      <a:r>
                        <a:rPr lang="ko-KR" altLang="en-US"/>
                        <a:t>웹 반응형 페이지 구축</a:t>
                      </a:r>
                      <a:endParaRPr lang="en-US" altLang="ko-KR"/>
                    </a:p>
                    <a:p>
                      <a:pPr latinLnBrk="1"/>
                      <a:r>
                        <a:rPr lang="ko-KR" altLang="en-US"/>
                        <a:t>유형에 따른 서비스</a:t>
                      </a:r>
                      <a:r>
                        <a:rPr lang="en-US" altLang="ko-KR"/>
                        <a:t>(</a:t>
                      </a:r>
                      <a:r>
                        <a:rPr lang="ko-KR" altLang="en-US"/>
                        <a:t>풀이안</a:t>
                      </a:r>
                      <a:r>
                        <a:rPr lang="en-US" altLang="ko-KR"/>
                        <a:t>) </a:t>
                      </a:r>
                      <a:r>
                        <a:rPr lang="ko-KR" altLang="en-US"/>
                        <a:t>제공</a:t>
                      </a:r>
                      <a:endParaRPr lang="en-US" alt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pc="-150"/>
                        <a:t>About(</a:t>
                      </a:r>
                      <a:r>
                        <a:rPr lang="ko-KR" altLang="en-US" spc="-150"/>
                        <a:t>설명</a:t>
                      </a:r>
                      <a:r>
                        <a:rPr lang="en-US" altLang="ko-KR" spc="-150"/>
                        <a:t>) </a:t>
                      </a:r>
                      <a:r>
                        <a:rPr lang="ko-KR" altLang="en-US" spc="-150"/>
                        <a:t>페이지 미완성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9514753"/>
                  </a:ext>
                </a:extLst>
              </a:tr>
              <a:tr h="70165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/>
                        <a:t>Model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/>
                        <a:t>(Extraction, Preprocessing)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CNN </a:t>
                      </a:r>
                      <a:r>
                        <a:rPr lang="ko-KR" altLang="en-US"/>
                        <a:t>모델 구축 완료</a:t>
                      </a:r>
                      <a:endParaRPr lang="en-US" altLang="ko-KR"/>
                    </a:p>
                    <a:p>
                      <a:pPr latinLnBrk="1"/>
                      <a:r>
                        <a:rPr lang="en-US" altLang="ko-KR"/>
                        <a:t>(4,454</a:t>
                      </a:r>
                      <a:r>
                        <a:rPr lang="ko-KR" altLang="en-US"/>
                        <a:t>개</a:t>
                      </a:r>
                      <a:r>
                        <a:rPr lang="en-US" altLang="ko-KR"/>
                        <a:t>)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완성 버젼 모델 구축</a:t>
                      </a:r>
                      <a:r>
                        <a:rPr lang="en-US" altLang="ko-KR"/>
                        <a:t>(5,000</a:t>
                      </a:r>
                      <a:r>
                        <a:rPr lang="ko-KR" altLang="en-US"/>
                        <a:t>개</a:t>
                      </a:r>
                      <a:r>
                        <a:rPr lang="en-US" altLang="ko-KR"/>
                        <a:t>)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824607"/>
                  </a:ext>
                </a:extLst>
              </a:tr>
              <a:tr h="40651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Testing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Train-Validation-Test Split (</a:t>
                      </a:r>
                      <a:r>
                        <a:rPr lang="ko-KR" altLang="en-US"/>
                        <a:t>최종</a:t>
                      </a:r>
                      <a:r>
                        <a:rPr lang="en-US" altLang="ko-KR"/>
                        <a:t>)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신뢰도 분석 및 반복 테스팅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56972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747783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C5BA11-4E1C-D4AA-AC4E-BC6A5EDA78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/>
              <a:t>7. </a:t>
            </a:r>
            <a:r>
              <a:rPr lang="ko-KR" altLang="en-US"/>
              <a:t>추후 계획 </a:t>
            </a:r>
            <a:r>
              <a:rPr lang="en-US" altLang="ko-KR"/>
              <a:t>– </a:t>
            </a:r>
            <a:r>
              <a:rPr lang="ko-KR" altLang="en-US"/>
              <a:t>과제 </a:t>
            </a:r>
            <a:r>
              <a:rPr lang="ko-KR" altLang="en-US" dirty="0"/>
              <a:t>수행 계획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B8557D03-00FE-26EE-D86C-1D43277D3830}"/>
              </a:ext>
            </a:extLst>
          </p:cNvPr>
          <p:cNvGrpSpPr/>
          <p:nvPr/>
        </p:nvGrpSpPr>
        <p:grpSpPr>
          <a:xfrm>
            <a:off x="-113789" y="1593420"/>
            <a:ext cx="12600806" cy="738951"/>
            <a:chOff x="-113789" y="1393395"/>
            <a:chExt cx="12600806" cy="738951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E48D91EA-A005-B3AB-FB7D-56C11E4C3EA7}"/>
                </a:ext>
              </a:extLst>
            </p:cNvPr>
            <p:cNvGrpSpPr/>
            <p:nvPr/>
          </p:nvGrpSpPr>
          <p:grpSpPr>
            <a:xfrm>
              <a:off x="-113789" y="1393395"/>
              <a:ext cx="11896209" cy="738951"/>
              <a:chOff x="-113789" y="1393395"/>
              <a:chExt cx="11896209" cy="738951"/>
            </a:xfrm>
          </p:grpSpPr>
          <p:grpSp>
            <p:nvGrpSpPr>
              <p:cNvPr id="7" name="그룹 6">
                <a:extLst>
                  <a:ext uri="{FF2B5EF4-FFF2-40B4-BE49-F238E27FC236}">
                    <a16:creationId xmlns:a16="http://schemas.microsoft.com/office/drawing/2014/main" id="{1992C37B-15A6-6466-009E-654B88062B95}"/>
                  </a:ext>
                </a:extLst>
              </p:cNvPr>
              <p:cNvGrpSpPr/>
              <p:nvPr/>
            </p:nvGrpSpPr>
            <p:grpSpPr>
              <a:xfrm>
                <a:off x="592500" y="1393395"/>
                <a:ext cx="11189920" cy="369523"/>
                <a:chOff x="591723" y="1393395"/>
                <a:chExt cx="11114105" cy="369523"/>
              </a:xfrm>
            </p:grpSpPr>
            <p:cxnSp>
              <p:nvCxnSpPr>
                <p:cNvPr id="12" name="직선 연결선 11">
                  <a:extLst>
                    <a:ext uri="{FF2B5EF4-FFF2-40B4-BE49-F238E27FC236}">
                      <a16:creationId xmlns:a16="http://schemas.microsoft.com/office/drawing/2014/main" id="{51F9DE9D-1377-6E37-2F72-ED5182E7619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58200" y="1578157"/>
                  <a:ext cx="10952775" cy="0"/>
                </a:xfrm>
                <a:prstGeom prst="line">
                  <a:avLst/>
                </a:prstGeom>
                <a:ln w="63500">
                  <a:solidFill>
                    <a:schemeClr val="tx1">
                      <a:alpha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959F3C0F-E3DA-4629-A7EA-F8BDCAF6ADC5}"/>
                    </a:ext>
                  </a:extLst>
                </p:cNvPr>
                <p:cNvSpPr/>
                <p:nvPr/>
              </p:nvSpPr>
              <p:spPr>
                <a:xfrm>
                  <a:off x="591723" y="1398157"/>
                  <a:ext cx="360000" cy="360000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25400">
                  <a:solidFill>
                    <a:schemeClr val="tx1">
                      <a:alpha val="67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E72365BD-D4AF-5177-6C5C-9F2FCA2ADE66}"/>
                    </a:ext>
                  </a:extLst>
                </p:cNvPr>
                <p:cNvSpPr/>
                <p:nvPr/>
              </p:nvSpPr>
              <p:spPr>
                <a:xfrm>
                  <a:off x="11345828" y="1393395"/>
                  <a:ext cx="360000" cy="360000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 w="25400">
                  <a:solidFill>
                    <a:schemeClr val="tx1">
                      <a:alpha val="67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" name="타원 14">
                  <a:extLst>
                    <a:ext uri="{FF2B5EF4-FFF2-40B4-BE49-F238E27FC236}">
                      <a16:creationId xmlns:a16="http://schemas.microsoft.com/office/drawing/2014/main" id="{6C693E94-B1DC-3B51-7783-B27D39B7A076}"/>
                    </a:ext>
                  </a:extLst>
                </p:cNvPr>
                <p:cNvSpPr/>
                <p:nvPr/>
              </p:nvSpPr>
              <p:spPr>
                <a:xfrm>
                  <a:off x="3404325" y="1402918"/>
                  <a:ext cx="360000" cy="360000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25400">
                  <a:solidFill>
                    <a:schemeClr val="tx1">
                      <a:alpha val="67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" name="타원 15">
                  <a:extLst>
                    <a:ext uri="{FF2B5EF4-FFF2-40B4-BE49-F238E27FC236}">
                      <a16:creationId xmlns:a16="http://schemas.microsoft.com/office/drawing/2014/main" id="{833474A3-F096-6535-3DF0-EF2CF715B605}"/>
                    </a:ext>
                  </a:extLst>
                </p:cNvPr>
                <p:cNvSpPr/>
                <p:nvPr/>
              </p:nvSpPr>
              <p:spPr>
                <a:xfrm>
                  <a:off x="6192825" y="1393395"/>
                  <a:ext cx="360000" cy="360000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25400">
                  <a:solidFill>
                    <a:schemeClr val="tx1">
                      <a:alpha val="67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712D81DD-0A7C-A86D-C09B-4E75230F6FEE}"/>
                    </a:ext>
                  </a:extLst>
                </p:cNvPr>
                <p:cNvSpPr/>
                <p:nvPr/>
              </p:nvSpPr>
              <p:spPr>
                <a:xfrm>
                  <a:off x="8896181" y="1393395"/>
                  <a:ext cx="360000" cy="360000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25400">
                  <a:solidFill>
                    <a:schemeClr val="tx1">
                      <a:alpha val="67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81F566C-40ED-473C-A12E-509D48179DBF}"/>
                  </a:ext>
                </a:extLst>
              </p:cNvPr>
              <p:cNvSpPr txBox="1"/>
              <p:nvPr/>
            </p:nvSpPr>
            <p:spPr>
              <a:xfrm>
                <a:off x="-113789" y="1748730"/>
                <a:ext cx="177165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pc="-150"/>
                  <a:t>유형 분류 모델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295C34E-61A3-6967-C952-47F6D00DE938}"/>
                  </a:ext>
                </a:extLst>
              </p:cNvPr>
              <p:cNvSpPr txBox="1"/>
              <p:nvPr/>
            </p:nvSpPr>
            <p:spPr>
              <a:xfrm>
                <a:off x="2707558" y="1763014"/>
                <a:ext cx="177165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pc="-150"/>
                  <a:t>테스트 케이스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9F5F1D6-307B-C94D-5391-E718622B7EDC}"/>
                  </a:ext>
                </a:extLst>
              </p:cNvPr>
              <p:cNvSpPr txBox="1"/>
              <p:nvPr/>
            </p:nvSpPr>
            <p:spPr>
              <a:xfrm>
                <a:off x="5527213" y="1753491"/>
                <a:ext cx="177165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pc="-150"/>
                  <a:t>구글 </a:t>
                </a:r>
                <a:r>
                  <a:rPr lang="en-US" altLang="ko-KR" spc="-150"/>
                  <a:t>OCR API</a:t>
                </a:r>
                <a:endParaRPr lang="ko-KR" altLang="en-US" spc="-150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38E7CE7-3088-FD7B-E697-9750C7DF3870}"/>
                  </a:ext>
                </a:extLst>
              </p:cNvPr>
              <p:cNvSpPr txBox="1"/>
              <p:nvPr/>
            </p:nvSpPr>
            <p:spPr>
              <a:xfrm>
                <a:off x="8249010" y="1753489"/>
                <a:ext cx="177165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pc="-150"/>
                  <a:t>Front/Back End</a:t>
                </a:r>
                <a:endParaRPr lang="ko-KR" altLang="en-US" spc="-150"/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D2FA8BF-4FC5-5F17-A113-5FA81A2BD5ED}"/>
                </a:ext>
              </a:extLst>
            </p:cNvPr>
            <p:cNvSpPr txBox="1"/>
            <p:nvPr/>
          </p:nvSpPr>
          <p:spPr>
            <a:xfrm>
              <a:off x="10715367" y="1763014"/>
              <a:ext cx="177165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pc="-150"/>
                <a:t>추후 계획</a:t>
              </a:r>
            </a:p>
          </p:txBody>
        </p:sp>
      </p:grpSp>
      <p:pic>
        <p:nvPicPr>
          <p:cNvPr id="19" name="그림 18">
            <a:extLst>
              <a:ext uri="{FF2B5EF4-FFF2-40B4-BE49-F238E27FC236}">
                <a16:creationId xmlns:a16="http://schemas.microsoft.com/office/drawing/2014/main" id="{BA6AB063-24FB-2CDD-C995-D5761D4814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2075" y="2468635"/>
            <a:ext cx="9467850" cy="330517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DE282B4-DD09-8D72-DB51-A0A64ED06C5D}"/>
              </a:ext>
            </a:extLst>
          </p:cNvPr>
          <p:cNvSpPr txBox="1"/>
          <p:nvPr/>
        </p:nvSpPr>
        <p:spPr>
          <a:xfrm>
            <a:off x="1615032" y="5770676"/>
            <a:ext cx="9467849" cy="5152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1750" marR="0" indent="0" algn="just" fontAlgn="base" latinLnBrk="0">
              <a:lnSpc>
                <a:spcPct val="18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altLang="ko-KR" sz="1800" b="1" kern="0" spc="1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github : </a:t>
            </a:r>
            <a:r>
              <a:rPr lang="en-US" altLang="ko-KR" sz="1800" b="1" u="sng" kern="0" spc="10">
                <a:solidFill>
                  <a:srgbClr val="800080"/>
                </a:solidFill>
                <a:effectLst/>
                <a:uFill>
                  <a:solidFill>
                    <a:srgbClr val="800080"/>
                  </a:solidFill>
                </a:uFill>
                <a:latin typeface="함초롬바탕" panose="02030604000101010101" pitchFamily="18" charset="-127"/>
                <a:ea typeface="함초롬바탕" panose="02030604000101010101" pitchFamily="18" charset="-127"/>
                <a:hlinkClick r:id="rId4"/>
              </a:rPr>
              <a:t>https://github.com/SHIMspacethere/EducationML-Project-Shim</a:t>
            </a:r>
            <a:endParaRPr lang="en-US" altLang="ko-KR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592694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42BC06C-6B27-DCCB-3DAB-2C0BC045E0FC}"/>
              </a:ext>
            </a:extLst>
          </p:cNvPr>
          <p:cNvSpPr txBox="1"/>
          <p:nvPr/>
        </p:nvSpPr>
        <p:spPr>
          <a:xfrm>
            <a:off x="1394691" y="1527040"/>
            <a:ext cx="9541896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/>
              <a:t>나병우</a:t>
            </a:r>
            <a:r>
              <a:rPr lang="en-US" altLang="ko-KR"/>
              <a:t>, </a:t>
            </a:r>
            <a:r>
              <a:rPr lang="ko-KR" altLang="en-US"/>
              <a:t>강동수</a:t>
            </a:r>
            <a:r>
              <a:rPr lang="en-US" altLang="ko-KR"/>
              <a:t>.(2022).CNN </a:t>
            </a:r>
            <a:r>
              <a:rPr lang="ko-KR" altLang="en-US"/>
              <a:t>이미지 분류 모델을 위한 메타모픽 테스트 케이스 생성 기법</a:t>
            </a:r>
            <a:r>
              <a:rPr lang="en-US" altLang="ko-KR"/>
              <a:t>.</a:t>
            </a:r>
            <a:r>
              <a:rPr lang="ko-KR" altLang="en-US"/>
              <a:t>정보과학회 컴퓨팅의 실제 논문지</a:t>
            </a:r>
            <a:r>
              <a:rPr lang="en-US" altLang="ko-KR"/>
              <a:t>,28(1),33-41.</a:t>
            </a:r>
          </a:p>
          <a:p>
            <a:endParaRPr lang="en-US" altLang="ko-KR"/>
          </a:p>
          <a:p>
            <a:r>
              <a:rPr lang="ko-KR" altLang="en-US"/>
              <a:t>장종인</a:t>
            </a:r>
            <a:r>
              <a:rPr lang="en-US" altLang="ko-KR"/>
              <a:t>, </a:t>
            </a:r>
            <a:r>
              <a:rPr lang="ko-KR" altLang="en-US"/>
              <a:t>백종문</a:t>
            </a:r>
            <a:r>
              <a:rPr lang="en-US" altLang="ko-KR"/>
              <a:t>.(2018).</a:t>
            </a:r>
            <a:r>
              <a:rPr lang="ko-KR" altLang="en-US"/>
              <a:t>퍼포먼스 메타모픽 테스팅을 위한 데이터 마이닝 기반 메타모픽 관계 검사 방법 제안</a:t>
            </a:r>
            <a:r>
              <a:rPr lang="en-US" altLang="ko-KR"/>
              <a:t>.</a:t>
            </a:r>
            <a:r>
              <a:rPr lang="ko-KR" altLang="en-US"/>
              <a:t>한국정보과학회 학술발표논문집</a:t>
            </a:r>
            <a:r>
              <a:rPr lang="en-US" altLang="ko-KR"/>
              <a:t>,(),435-437.</a:t>
            </a:r>
          </a:p>
          <a:p>
            <a:endParaRPr lang="en-US" altLang="ko-KR"/>
          </a:p>
          <a:p>
            <a:r>
              <a:rPr lang="en-US" altLang="ko-KR"/>
              <a:t>C. Rigaud, J. -C. Burie and J. -M. Ogier, "Segmentation-Free Speech Text Recognition for Comic Books," 2017 14th IAPR International Conference on Document Analysis and Recognition (ICDAR), Kyoto, Japan, 2017, pp. 29-34, doi: 10.1109/ICDAR.2017.288.</a:t>
            </a:r>
          </a:p>
          <a:p>
            <a:endParaRPr lang="en-US" altLang="ko-KR"/>
          </a:p>
          <a:p>
            <a:r>
              <a:rPr lang="en-US" altLang="ko-KR"/>
              <a:t>Seong-Yoon Shin, Kwang-Seong Shin, Hyun-Chang Lee.(2019).Text Classification Using LSTM-CNN.</a:t>
            </a:r>
            <a:r>
              <a:rPr lang="ko-KR" altLang="en-US"/>
              <a:t>한국정보통신학회 종합학술대회 논문집</a:t>
            </a:r>
            <a:r>
              <a:rPr lang="en-US" altLang="ko-KR"/>
              <a:t>,23(2),692-694.</a:t>
            </a:r>
          </a:p>
          <a:p>
            <a:endParaRPr lang="en-US" altLang="ko-KR"/>
          </a:p>
          <a:p>
            <a:r>
              <a:rPr lang="ko-KR" altLang="en-US"/>
              <a:t>오수민</a:t>
            </a:r>
            <a:r>
              <a:rPr lang="en-US" altLang="ko-KR"/>
              <a:t>,</a:t>
            </a:r>
            <a:r>
              <a:rPr lang="ko-KR" altLang="en-US"/>
              <a:t>손서영</a:t>
            </a:r>
            <a:r>
              <a:rPr lang="en-US" altLang="ko-KR"/>
              <a:t>,</a:t>
            </a:r>
            <a:r>
              <a:rPr lang="ko-KR" altLang="en-US"/>
              <a:t>양혜성</a:t>
            </a:r>
            <a:r>
              <a:rPr lang="en-US" altLang="ko-KR"/>
              <a:t>,</a:t>
            </a:r>
            <a:r>
              <a:rPr lang="ko-KR" altLang="en-US"/>
              <a:t>박민서</a:t>
            </a:r>
            <a:r>
              <a:rPr lang="en-US" altLang="ko-KR"/>
              <a:t>. (2022). </a:t>
            </a:r>
            <a:r>
              <a:rPr lang="ko-KR" altLang="en-US"/>
              <a:t>머신러닝을 활용한 </a:t>
            </a:r>
            <a:r>
              <a:rPr lang="en-US" altLang="ko-KR"/>
              <a:t>MBTI </a:t>
            </a:r>
            <a:r>
              <a:rPr lang="ko-KR" altLang="en-US"/>
              <a:t>기반 학습유형설계</a:t>
            </a:r>
            <a:r>
              <a:rPr lang="en-US" altLang="ko-KR"/>
              <a:t>. </a:t>
            </a:r>
            <a:r>
              <a:rPr lang="ko-KR" altLang="en-US"/>
              <a:t>문화기술의 융합</a:t>
            </a:r>
            <a:r>
              <a:rPr lang="en-US" altLang="ko-KR"/>
              <a:t>, 8(6), 207-213.</a:t>
            </a:r>
          </a:p>
          <a:p>
            <a:endParaRPr lang="en-US" altLang="ko-KR"/>
          </a:p>
          <a:p>
            <a:r>
              <a:rPr lang="ko-KR" altLang="en-US"/>
              <a:t>강형석</a:t>
            </a:r>
            <a:r>
              <a:rPr lang="en-US" altLang="ko-KR"/>
              <a:t>, </a:t>
            </a:r>
            <a:r>
              <a:rPr lang="ko-KR" altLang="en-US"/>
              <a:t>양장훈</a:t>
            </a:r>
            <a:r>
              <a:rPr lang="en-US" altLang="ko-KR"/>
              <a:t>, </a:t>
            </a:r>
            <a:r>
              <a:rPr lang="ko-KR" altLang="en-US"/>
              <a:t>디지털콘텐츠학회논문지 </a:t>
            </a:r>
            <a:r>
              <a:rPr lang="en-US" altLang="ko-KR"/>
              <a:t>Journal of Digital Contents Society Vol. 20, No. 4, pp. 825-833</a:t>
            </a:r>
            <a:endParaRPr lang="ko-KR" altLang="en-US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FF8ECD51-B51A-0D18-99B2-C82E6D2252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/>
              <a:t>- </a:t>
            </a:r>
            <a:r>
              <a:rPr lang="ko-KR" altLang="en-US"/>
              <a:t>인용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17861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B0867E-3ADB-A377-F450-EC7B8FF8D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Index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8842346-4826-73BC-E17F-53910336F7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35225"/>
            <a:ext cx="10515600" cy="4351338"/>
          </a:xfrm>
        </p:spPr>
        <p:txBody>
          <a:bodyPr/>
          <a:lstStyle/>
          <a:p>
            <a:r>
              <a:rPr lang="ko-KR" altLang="en-US"/>
              <a:t>간단 소개</a:t>
            </a:r>
            <a:endParaRPr lang="en-US" altLang="ko-KR"/>
          </a:p>
          <a:p>
            <a:r>
              <a:rPr lang="ko-KR" altLang="en-US"/>
              <a:t>진척도</a:t>
            </a:r>
            <a:endParaRPr lang="en-US" altLang="ko-KR"/>
          </a:p>
          <a:p>
            <a:r>
              <a:rPr lang="ko-KR" altLang="en-US"/>
              <a:t>유형 분류 모델</a:t>
            </a:r>
            <a:endParaRPr lang="en-US" altLang="ko-KR"/>
          </a:p>
          <a:p>
            <a:r>
              <a:rPr lang="ko-KR" altLang="en-US"/>
              <a:t>테스트 케이스</a:t>
            </a:r>
            <a:endParaRPr lang="en-US" altLang="ko-KR"/>
          </a:p>
          <a:p>
            <a:r>
              <a:rPr lang="ko-KR" altLang="en-US"/>
              <a:t>결과 분석</a:t>
            </a:r>
            <a:endParaRPr lang="en-US" altLang="ko-KR"/>
          </a:p>
          <a:p>
            <a:r>
              <a:rPr lang="en-US" altLang="ko-KR"/>
              <a:t>Web</a:t>
            </a:r>
          </a:p>
          <a:p>
            <a:r>
              <a:rPr lang="ko-KR" altLang="en-US"/>
              <a:t>추후 계획</a:t>
            </a:r>
            <a:endParaRPr lang="en-US" altLang="ko-KR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027616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10A7C092-D857-473D-F950-5AEF2382F6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2765"/>
            <a:ext cx="10515600" cy="1325563"/>
          </a:xfrm>
        </p:spPr>
        <p:txBody>
          <a:bodyPr/>
          <a:lstStyle/>
          <a:p>
            <a:r>
              <a:rPr lang="en-US" altLang="ko-KR"/>
              <a:t>1. </a:t>
            </a:r>
            <a:r>
              <a:rPr lang="ko-KR" altLang="en-US"/>
              <a:t>간단 소개</a:t>
            </a:r>
            <a:endParaRPr lang="ko-KR" altLang="en-US" dirty="0"/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5F306A2B-6A51-92F8-4838-B81BC06EB0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9355" y="1494398"/>
            <a:ext cx="9316186" cy="5090837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3408702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14EBA8-B677-1A88-9073-E8D0DCF05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2. </a:t>
            </a:r>
            <a:r>
              <a:rPr lang="ko-KR" altLang="en-US"/>
              <a:t>진척도</a:t>
            </a: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23CD79E9-B8B6-778F-FA79-14E62C1FA15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72657796"/>
              </p:ext>
            </p:extLst>
          </p:nvPr>
        </p:nvGraphicFramePr>
        <p:xfrm>
          <a:off x="838200" y="1690688"/>
          <a:ext cx="10515597" cy="4587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08158">
                  <a:extLst>
                    <a:ext uri="{9D8B030D-6E8A-4147-A177-3AD203B41FA5}">
                      <a16:colId xmlns:a16="http://schemas.microsoft.com/office/drawing/2014/main" val="345693502"/>
                    </a:ext>
                  </a:extLst>
                </a:gridCol>
                <a:gridCol w="3898231">
                  <a:extLst>
                    <a:ext uri="{9D8B030D-6E8A-4147-A177-3AD203B41FA5}">
                      <a16:colId xmlns:a16="http://schemas.microsoft.com/office/drawing/2014/main" val="2447049264"/>
                    </a:ext>
                  </a:extLst>
                </a:gridCol>
                <a:gridCol w="3509208">
                  <a:extLst>
                    <a:ext uri="{9D8B030D-6E8A-4147-A177-3AD203B41FA5}">
                      <a16:colId xmlns:a16="http://schemas.microsoft.com/office/drawing/2014/main" val="32071546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분류 유형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완료된 업무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미완료 및 예상 목표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61663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Data </a:t>
                      </a:r>
                      <a:r>
                        <a:rPr lang="ko-KR" altLang="en-US"/>
                        <a:t>수집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5,000</a:t>
                      </a:r>
                      <a:r>
                        <a:rPr lang="ko-KR" altLang="en-US"/>
                        <a:t>개 수집 완료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합성 데이터 목표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745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FrontEnd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OCR, Model </a:t>
                      </a:r>
                      <a:r>
                        <a:rPr lang="ko-KR" altLang="en-US"/>
                        <a:t>연동 완료</a:t>
                      </a:r>
                      <a:r>
                        <a:rPr lang="en-US" altLang="ko-KR"/>
                        <a:t>,</a:t>
                      </a:r>
                    </a:p>
                    <a:p>
                      <a:pPr latinLnBrk="1"/>
                      <a:r>
                        <a:rPr lang="ko-KR" altLang="en-US"/>
                        <a:t>웹 반응형 페이지 구축</a:t>
                      </a:r>
                      <a:endParaRPr lang="en-US" altLang="ko-KR"/>
                    </a:p>
                    <a:p>
                      <a:pPr latinLnBrk="1"/>
                      <a:r>
                        <a:rPr lang="ko-KR" altLang="en-US"/>
                        <a:t>유형에 따른 서비스</a:t>
                      </a:r>
                      <a:r>
                        <a:rPr lang="en-US" altLang="ko-KR"/>
                        <a:t>(</a:t>
                      </a:r>
                      <a:r>
                        <a:rPr lang="ko-KR" altLang="en-US"/>
                        <a:t>풀이안</a:t>
                      </a:r>
                      <a:r>
                        <a:rPr lang="en-US" altLang="ko-KR"/>
                        <a:t>) </a:t>
                      </a:r>
                      <a:r>
                        <a:rPr lang="ko-KR" altLang="en-US"/>
                        <a:t>제공</a:t>
                      </a:r>
                      <a:endParaRPr lang="en-US" alt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pc="-150"/>
                        <a:t>About(</a:t>
                      </a:r>
                      <a:r>
                        <a:rPr lang="ko-KR" altLang="en-US" spc="-150"/>
                        <a:t>설명</a:t>
                      </a:r>
                      <a:r>
                        <a:rPr lang="en-US" altLang="ko-KR" spc="-150"/>
                        <a:t>) </a:t>
                      </a:r>
                      <a:r>
                        <a:rPr lang="ko-KR" altLang="en-US" spc="-150"/>
                        <a:t>페이지 미완성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95147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BackEnd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Firebase </a:t>
                      </a:r>
                      <a:r>
                        <a:rPr lang="ko-KR" altLang="en-US"/>
                        <a:t>연동 완료</a:t>
                      </a:r>
                      <a:endParaRPr lang="en-US" altLang="ko-KR"/>
                    </a:p>
                    <a:p>
                      <a:pPr latinLnBrk="1"/>
                      <a:r>
                        <a:rPr lang="ko-KR" altLang="en-US"/>
                        <a:t>이미지 파일 </a:t>
                      </a:r>
                      <a:r>
                        <a:rPr lang="en-US" altLang="ko-KR"/>
                        <a:t>storage </a:t>
                      </a:r>
                      <a:r>
                        <a:rPr lang="ko-KR" altLang="en-US"/>
                        <a:t>구축 완료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없음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52686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OCR API </a:t>
                      </a:r>
                      <a:r>
                        <a:rPr lang="ko-KR" altLang="en-US"/>
                        <a:t>연동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Google</a:t>
                      </a:r>
                      <a:r>
                        <a:rPr lang="ko-KR" altLang="en-US"/>
                        <a:t> </a:t>
                      </a:r>
                      <a:r>
                        <a:rPr lang="en-US" altLang="ko-KR"/>
                        <a:t>Cloud</a:t>
                      </a:r>
                      <a:r>
                        <a:rPr lang="ko-KR" altLang="en-US"/>
                        <a:t> </a:t>
                      </a:r>
                      <a:r>
                        <a:rPr lang="en-US" altLang="ko-KR"/>
                        <a:t>API</a:t>
                      </a:r>
                      <a:r>
                        <a:rPr lang="ko-KR" altLang="en-US"/>
                        <a:t> </a:t>
                      </a:r>
                      <a:r>
                        <a:rPr lang="en-US" altLang="ko-KR"/>
                        <a:t>Key </a:t>
                      </a:r>
                      <a:r>
                        <a:rPr lang="ko-KR" altLang="en-US"/>
                        <a:t>생성</a:t>
                      </a:r>
                      <a:endParaRPr lang="en-US" altLang="ko-KR"/>
                    </a:p>
                    <a:p>
                      <a:pPr latinLnBrk="1"/>
                      <a:r>
                        <a:rPr lang="en-US" altLang="ko-KR"/>
                        <a:t>Firebase Storage </a:t>
                      </a:r>
                      <a:r>
                        <a:rPr lang="ko-KR" altLang="en-US"/>
                        <a:t>연결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없음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72752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Model API </a:t>
                      </a:r>
                      <a:r>
                        <a:rPr lang="ko-KR" altLang="en-US"/>
                        <a:t>연동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Google</a:t>
                      </a:r>
                      <a:r>
                        <a:rPr lang="ko-KR" altLang="en-US"/>
                        <a:t> </a:t>
                      </a:r>
                      <a:r>
                        <a:rPr lang="en-US" altLang="ko-KR"/>
                        <a:t>Cloud</a:t>
                      </a:r>
                      <a:r>
                        <a:rPr lang="ko-KR" altLang="en-US"/>
                        <a:t> </a:t>
                      </a:r>
                      <a:r>
                        <a:rPr lang="en-US" altLang="ko-KR"/>
                        <a:t>API</a:t>
                      </a:r>
                      <a:r>
                        <a:rPr lang="ko-KR" altLang="en-US"/>
                        <a:t> </a:t>
                      </a:r>
                      <a:r>
                        <a:rPr lang="en-US" altLang="ko-KR"/>
                        <a:t>Key </a:t>
                      </a:r>
                      <a:r>
                        <a:rPr lang="ko-KR" altLang="en-US"/>
                        <a:t>생성</a:t>
                      </a:r>
                      <a:endParaRPr lang="en-US" altLang="ko-KR"/>
                    </a:p>
                    <a:p>
                      <a:pPr latinLnBrk="1"/>
                      <a:r>
                        <a:rPr lang="ko-KR" altLang="en-US"/>
                        <a:t>유형 모델 경로 연동</a:t>
                      </a:r>
                      <a:endParaRPr lang="en-US" alt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없음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37465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/>
                        <a:t>Model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/>
                        <a:t>(Extraction, Preprocessing)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CNN </a:t>
                      </a:r>
                      <a:r>
                        <a:rPr lang="ko-KR" altLang="en-US"/>
                        <a:t>모델 구축 완료</a:t>
                      </a:r>
                      <a:endParaRPr lang="en-US" altLang="ko-KR"/>
                    </a:p>
                    <a:p>
                      <a:pPr latinLnBrk="1"/>
                      <a:r>
                        <a:rPr lang="en-US" altLang="ko-KR"/>
                        <a:t>(4,454</a:t>
                      </a:r>
                      <a:r>
                        <a:rPr lang="ko-KR" altLang="en-US"/>
                        <a:t>개</a:t>
                      </a:r>
                      <a:r>
                        <a:rPr lang="en-US" altLang="ko-KR"/>
                        <a:t>)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완성 버젼 모델 구축</a:t>
                      </a:r>
                      <a:r>
                        <a:rPr lang="en-US" altLang="ko-KR"/>
                        <a:t>(5,000</a:t>
                      </a:r>
                      <a:r>
                        <a:rPr lang="ko-KR" altLang="en-US"/>
                        <a:t>개</a:t>
                      </a:r>
                      <a:r>
                        <a:rPr lang="en-US" altLang="ko-KR"/>
                        <a:t>)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8246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Testing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Train-Validation-Test Split (</a:t>
                      </a:r>
                      <a:r>
                        <a:rPr lang="ko-KR" altLang="en-US"/>
                        <a:t>최종</a:t>
                      </a:r>
                      <a:r>
                        <a:rPr lang="en-US" altLang="ko-KR"/>
                        <a:t>)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신뢰도 분석 및 반복 테스팅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56972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448239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10A7C092-D857-473D-F950-5AEF2382F6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72765"/>
            <a:ext cx="11077575" cy="1325563"/>
          </a:xfrm>
        </p:spPr>
        <p:txBody>
          <a:bodyPr/>
          <a:lstStyle/>
          <a:p>
            <a:r>
              <a:rPr lang="en-US" altLang="ko-KR"/>
              <a:t>3. </a:t>
            </a:r>
            <a:r>
              <a:rPr lang="ko-KR" altLang="en-US"/>
              <a:t>유형 분류 모델 </a:t>
            </a:r>
            <a:r>
              <a:rPr lang="en-US" altLang="ko-KR"/>
              <a:t>– </a:t>
            </a:r>
            <a:r>
              <a:rPr lang="ko-KR" altLang="en-US"/>
              <a:t>데이터 수집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332ACD4-1C9B-1697-3E2C-C591CC986D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00" y="2359534"/>
            <a:ext cx="4590431" cy="390712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6CFDD64-DBA5-7747-2B52-CFD9C372A149}"/>
              </a:ext>
            </a:extLst>
          </p:cNvPr>
          <p:cNvSpPr txBox="1"/>
          <p:nvPr/>
        </p:nvSpPr>
        <p:spPr>
          <a:xfrm>
            <a:off x="5634335" y="2478107"/>
            <a:ext cx="461665" cy="3970318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r>
              <a:rPr lang="en-US" altLang="ko-KR" sz="2800"/>
              <a:t>0</a:t>
            </a:r>
          </a:p>
          <a:p>
            <a:r>
              <a:rPr lang="en-US" altLang="ko-KR" sz="2800"/>
              <a:t>,</a:t>
            </a:r>
          </a:p>
          <a:p>
            <a:r>
              <a:rPr lang="en-US" altLang="ko-KR" sz="2800"/>
              <a:t>0</a:t>
            </a:r>
          </a:p>
          <a:p>
            <a:r>
              <a:rPr lang="en-US" altLang="ko-KR" sz="2800"/>
              <a:t>,</a:t>
            </a:r>
          </a:p>
          <a:p>
            <a:r>
              <a:rPr lang="en-US" altLang="ko-KR" sz="2800"/>
              <a:t>0</a:t>
            </a:r>
          </a:p>
          <a:p>
            <a:r>
              <a:rPr lang="en-US" altLang="ko-KR" sz="2800"/>
              <a:t>,</a:t>
            </a:r>
          </a:p>
          <a:p>
            <a:r>
              <a:rPr lang="en-US" altLang="ko-KR" sz="2800"/>
              <a:t>0</a:t>
            </a:r>
          </a:p>
          <a:p>
            <a:r>
              <a:rPr lang="en-US" altLang="ko-KR" sz="2800"/>
              <a:t>,</a:t>
            </a:r>
          </a:p>
          <a:p>
            <a:r>
              <a:rPr lang="en-US" altLang="ko-KR" sz="2800"/>
              <a:t>0</a:t>
            </a:r>
          </a:p>
        </p:txBody>
      </p:sp>
      <p:sp>
        <p:nvSpPr>
          <p:cNvPr id="8" name="왼쪽 중괄호 7">
            <a:extLst>
              <a:ext uri="{FF2B5EF4-FFF2-40B4-BE49-F238E27FC236}">
                <a16:creationId xmlns:a16="http://schemas.microsoft.com/office/drawing/2014/main" id="{1296664E-FB49-77B7-458E-6EA26FB83FFB}"/>
              </a:ext>
            </a:extLst>
          </p:cNvPr>
          <p:cNvSpPr/>
          <p:nvPr/>
        </p:nvSpPr>
        <p:spPr>
          <a:xfrm rot="5400000">
            <a:off x="5654031" y="1989503"/>
            <a:ext cx="327021" cy="668622"/>
          </a:xfrm>
          <a:prstGeom prst="lef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왼쪽 중괄호 8">
            <a:extLst>
              <a:ext uri="{FF2B5EF4-FFF2-40B4-BE49-F238E27FC236}">
                <a16:creationId xmlns:a16="http://schemas.microsoft.com/office/drawing/2014/main" id="{CAEEEDD6-0B94-BFC3-E90D-9F3CF9FDB0F2}"/>
              </a:ext>
            </a:extLst>
          </p:cNvPr>
          <p:cNvSpPr/>
          <p:nvPr/>
        </p:nvSpPr>
        <p:spPr>
          <a:xfrm rot="16200000">
            <a:off x="5663557" y="6218888"/>
            <a:ext cx="327021" cy="668622"/>
          </a:xfrm>
          <a:prstGeom prst="lef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43AB5F4-3B19-6353-FABE-2651BF4334C4}"/>
              </a:ext>
            </a:extLst>
          </p:cNvPr>
          <p:cNvCxnSpPr/>
          <p:nvPr/>
        </p:nvCxnSpPr>
        <p:spPr>
          <a:xfrm>
            <a:off x="6151853" y="2714625"/>
            <a:ext cx="1344322" cy="0"/>
          </a:xfrm>
          <a:prstGeom prst="straightConnector1">
            <a:avLst/>
          </a:prstGeom>
          <a:ln w="50800">
            <a:solidFill>
              <a:schemeClr val="tx1">
                <a:alpha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E8741E67-8E12-DCF5-262C-01D9FF5C442D}"/>
              </a:ext>
            </a:extLst>
          </p:cNvPr>
          <p:cNvSpPr txBox="1"/>
          <p:nvPr/>
        </p:nvSpPr>
        <p:spPr>
          <a:xfrm>
            <a:off x="7552028" y="2487325"/>
            <a:ext cx="10508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2400"/>
              <a:t>369</a:t>
            </a:r>
            <a:endParaRPr lang="ko-KR" altLang="en-US" sz="2400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DBC91516-9FEF-D95E-2F1D-EEC26689958A}"/>
              </a:ext>
            </a:extLst>
          </p:cNvPr>
          <p:cNvCxnSpPr/>
          <p:nvPr/>
        </p:nvCxnSpPr>
        <p:spPr>
          <a:xfrm>
            <a:off x="6161379" y="3571875"/>
            <a:ext cx="1344322" cy="0"/>
          </a:xfrm>
          <a:prstGeom prst="straightConnector1">
            <a:avLst/>
          </a:prstGeom>
          <a:ln w="50800">
            <a:solidFill>
              <a:schemeClr val="tx1">
                <a:alpha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EA825A03-6F48-A23C-7202-9D9A897972FC}"/>
              </a:ext>
            </a:extLst>
          </p:cNvPr>
          <p:cNvSpPr txBox="1"/>
          <p:nvPr/>
        </p:nvSpPr>
        <p:spPr>
          <a:xfrm>
            <a:off x="7561554" y="3344575"/>
            <a:ext cx="10508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2400"/>
              <a:t>465</a:t>
            </a:r>
            <a:endParaRPr lang="ko-KR" altLang="en-US" sz="2400"/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EC904264-0755-DF72-2D4E-DD5D83F161D4}"/>
              </a:ext>
            </a:extLst>
          </p:cNvPr>
          <p:cNvCxnSpPr/>
          <p:nvPr/>
        </p:nvCxnSpPr>
        <p:spPr>
          <a:xfrm>
            <a:off x="6169140" y="4400550"/>
            <a:ext cx="1344322" cy="0"/>
          </a:xfrm>
          <a:prstGeom prst="straightConnector1">
            <a:avLst/>
          </a:prstGeom>
          <a:ln w="50800">
            <a:solidFill>
              <a:schemeClr val="tx1">
                <a:alpha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9EC1497-8EAD-0BE2-E4DF-75739C5CBB0B}"/>
              </a:ext>
            </a:extLst>
          </p:cNvPr>
          <p:cNvSpPr txBox="1"/>
          <p:nvPr/>
        </p:nvSpPr>
        <p:spPr>
          <a:xfrm>
            <a:off x="7569315" y="4173250"/>
            <a:ext cx="10508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2400"/>
              <a:t>1,401</a:t>
            </a:r>
            <a:endParaRPr lang="ko-KR" altLang="en-US" sz="2400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5B02C707-88A8-7524-62A4-EFC9D826E5E8}"/>
              </a:ext>
            </a:extLst>
          </p:cNvPr>
          <p:cNvCxnSpPr/>
          <p:nvPr/>
        </p:nvCxnSpPr>
        <p:spPr>
          <a:xfrm>
            <a:off x="6175137" y="5267325"/>
            <a:ext cx="1344322" cy="0"/>
          </a:xfrm>
          <a:prstGeom prst="straightConnector1">
            <a:avLst/>
          </a:prstGeom>
          <a:ln w="50800">
            <a:solidFill>
              <a:schemeClr val="tx1">
                <a:alpha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5F37BBC6-6A13-2215-45E5-01302824CBEC}"/>
              </a:ext>
            </a:extLst>
          </p:cNvPr>
          <p:cNvSpPr txBox="1"/>
          <p:nvPr/>
        </p:nvSpPr>
        <p:spPr>
          <a:xfrm>
            <a:off x="7575312" y="5040025"/>
            <a:ext cx="10508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2400"/>
              <a:t>1,565</a:t>
            </a:r>
            <a:endParaRPr lang="ko-KR" altLang="en-US" sz="2400"/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011E054-AE39-8882-CDB9-AC80914D1031}"/>
              </a:ext>
            </a:extLst>
          </p:cNvPr>
          <p:cNvCxnSpPr/>
          <p:nvPr/>
        </p:nvCxnSpPr>
        <p:spPr>
          <a:xfrm>
            <a:off x="6171609" y="6096000"/>
            <a:ext cx="1344322" cy="0"/>
          </a:xfrm>
          <a:prstGeom prst="straightConnector1">
            <a:avLst/>
          </a:prstGeom>
          <a:ln w="50800">
            <a:solidFill>
              <a:schemeClr val="tx1">
                <a:alpha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C6E635A7-E410-ACDE-3228-8E2AD0394A94}"/>
              </a:ext>
            </a:extLst>
          </p:cNvPr>
          <p:cNvSpPr txBox="1"/>
          <p:nvPr/>
        </p:nvSpPr>
        <p:spPr>
          <a:xfrm>
            <a:off x="7571784" y="5868700"/>
            <a:ext cx="10508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2400"/>
              <a:t>654</a:t>
            </a:r>
            <a:endParaRPr lang="ko-KR" altLang="en-US" sz="240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66E66F6-65E0-42E1-07A0-A11AD06C134D}"/>
              </a:ext>
            </a:extLst>
          </p:cNvPr>
          <p:cNvSpPr txBox="1"/>
          <p:nvPr/>
        </p:nvSpPr>
        <p:spPr>
          <a:xfrm>
            <a:off x="9213428" y="4010732"/>
            <a:ext cx="267864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36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data.json</a:t>
            </a:r>
            <a:endParaRPr lang="ko-KR" altLang="en-US" sz="36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4" name="그림 33" descr="그래픽, 폰트, 디자인, 그래픽 디자인이(가) 표시된 사진&#10;&#10;자동 생성된 설명">
            <a:extLst>
              <a:ext uri="{FF2B5EF4-FFF2-40B4-BE49-F238E27FC236}">
                <a16:creationId xmlns:a16="http://schemas.microsoft.com/office/drawing/2014/main" id="{F3FB9281-2EBB-DB78-4C2D-529996F2DB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7873" y="2423252"/>
            <a:ext cx="1636405" cy="1636405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A10EBE23-19A5-2C85-09D7-BB8F8EF09381}"/>
              </a:ext>
            </a:extLst>
          </p:cNvPr>
          <p:cNvSpPr txBox="1"/>
          <p:nvPr/>
        </p:nvSpPr>
        <p:spPr>
          <a:xfrm>
            <a:off x="8868068" y="5804913"/>
            <a:ext cx="246062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3200"/>
              <a:t>=&gt; </a:t>
            </a:r>
            <a:r>
              <a:rPr lang="en-US" altLang="ko-KR" sz="3200" b="1" u="sng"/>
              <a:t>4,454</a:t>
            </a:r>
            <a:endParaRPr lang="ko-KR" altLang="en-US" sz="3200" b="1" u="sng"/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59E6911D-F423-25DE-E902-80089C89313C}"/>
              </a:ext>
            </a:extLst>
          </p:cNvPr>
          <p:cNvGrpSpPr/>
          <p:nvPr/>
        </p:nvGrpSpPr>
        <p:grpSpPr>
          <a:xfrm>
            <a:off x="-113789" y="1393395"/>
            <a:ext cx="12600806" cy="738951"/>
            <a:chOff x="-113789" y="1393395"/>
            <a:chExt cx="12600806" cy="738951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A52AA564-7112-6316-1087-B80044BA04EC}"/>
                </a:ext>
              </a:extLst>
            </p:cNvPr>
            <p:cNvGrpSpPr/>
            <p:nvPr/>
          </p:nvGrpSpPr>
          <p:grpSpPr>
            <a:xfrm>
              <a:off x="-113789" y="1393395"/>
              <a:ext cx="11896209" cy="738951"/>
              <a:chOff x="-113789" y="1393395"/>
              <a:chExt cx="11896209" cy="738951"/>
            </a:xfrm>
          </p:grpSpPr>
          <p:grpSp>
            <p:nvGrpSpPr>
              <p:cNvPr id="35" name="그룹 34">
                <a:extLst>
                  <a:ext uri="{FF2B5EF4-FFF2-40B4-BE49-F238E27FC236}">
                    <a16:creationId xmlns:a16="http://schemas.microsoft.com/office/drawing/2014/main" id="{C055F802-8CB7-FC53-7574-DFBE2F78D46E}"/>
                  </a:ext>
                </a:extLst>
              </p:cNvPr>
              <p:cNvGrpSpPr/>
              <p:nvPr/>
            </p:nvGrpSpPr>
            <p:grpSpPr>
              <a:xfrm>
                <a:off x="592500" y="1393395"/>
                <a:ext cx="11189920" cy="369523"/>
                <a:chOff x="591723" y="1393395"/>
                <a:chExt cx="11114105" cy="369523"/>
              </a:xfrm>
            </p:grpSpPr>
            <p:cxnSp>
              <p:nvCxnSpPr>
                <p:cNvPr id="41" name="직선 연결선 40">
                  <a:extLst>
                    <a:ext uri="{FF2B5EF4-FFF2-40B4-BE49-F238E27FC236}">
                      <a16:creationId xmlns:a16="http://schemas.microsoft.com/office/drawing/2014/main" id="{370294D3-329F-DFF9-9D81-11C5EF25EA6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58200" y="1578157"/>
                  <a:ext cx="10952775" cy="0"/>
                </a:xfrm>
                <a:prstGeom prst="line">
                  <a:avLst/>
                </a:prstGeom>
                <a:ln w="63500">
                  <a:solidFill>
                    <a:schemeClr val="tx1">
                      <a:alpha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2" name="타원 41">
                  <a:extLst>
                    <a:ext uri="{FF2B5EF4-FFF2-40B4-BE49-F238E27FC236}">
                      <a16:creationId xmlns:a16="http://schemas.microsoft.com/office/drawing/2014/main" id="{2B3B89CE-2ADB-063D-1BD4-709DE7329120}"/>
                    </a:ext>
                  </a:extLst>
                </p:cNvPr>
                <p:cNvSpPr/>
                <p:nvPr/>
              </p:nvSpPr>
              <p:spPr>
                <a:xfrm>
                  <a:off x="591723" y="1398157"/>
                  <a:ext cx="360000" cy="360000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 w="25400">
                  <a:solidFill>
                    <a:schemeClr val="tx1">
                      <a:alpha val="67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3" name="타원 42">
                  <a:extLst>
                    <a:ext uri="{FF2B5EF4-FFF2-40B4-BE49-F238E27FC236}">
                      <a16:creationId xmlns:a16="http://schemas.microsoft.com/office/drawing/2014/main" id="{4DE6D9B0-ED3D-4D8B-AA86-841D74F49825}"/>
                    </a:ext>
                  </a:extLst>
                </p:cNvPr>
                <p:cNvSpPr/>
                <p:nvPr/>
              </p:nvSpPr>
              <p:spPr>
                <a:xfrm>
                  <a:off x="11345828" y="1393395"/>
                  <a:ext cx="360000" cy="360000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25400">
                  <a:solidFill>
                    <a:schemeClr val="tx1">
                      <a:alpha val="67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4" name="타원 43">
                  <a:extLst>
                    <a:ext uri="{FF2B5EF4-FFF2-40B4-BE49-F238E27FC236}">
                      <a16:creationId xmlns:a16="http://schemas.microsoft.com/office/drawing/2014/main" id="{1ECA9BDD-C368-A909-8901-F9694236895C}"/>
                    </a:ext>
                  </a:extLst>
                </p:cNvPr>
                <p:cNvSpPr/>
                <p:nvPr/>
              </p:nvSpPr>
              <p:spPr>
                <a:xfrm>
                  <a:off x="3404325" y="1402918"/>
                  <a:ext cx="360000" cy="360000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25400">
                  <a:solidFill>
                    <a:schemeClr val="tx1">
                      <a:alpha val="67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5" name="타원 44">
                  <a:extLst>
                    <a:ext uri="{FF2B5EF4-FFF2-40B4-BE49-F238E27FC236}">
                      <a16:creationId xmlns:a16="http://schemas.microsoft.com/office/drawing/2014/main" id="{6438AA2E-DEB1-0E72-47C5-A30CBE5A7219}"/>
                    </a:ext>
                  </a:extLst>
                </p:cNvPr>
                <p:cNvSpPr/>
                <p:nvPr/>
              </p:nvSpPr>
              <p:spPr>
                <a:xfrm>
                  <a:off x="6192825" y="1393395"/>
                  <a:ext cx="360000" cy="360000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25400">
                  <a:solidFill>
                    <a:schemeClr val="tx1">
                      <a:alpha val="67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6" name="타원 45">
                  <a:extLst>
                    <a:ext uri="{FF2B5EF4-FFF2-40B4-BE49-F238E27FC236}">
                      <a16:creationId xmlns:a16="http://schemas.microsoft.com/office/drawing/2014/main" id="{FF62C085-0325-B4A0-57D8-790A44A067D0}"/>
                    </a:ext>
                  </a:extLst>
                </p:cNvPr>
                <p:cNvSpPr/>
                <p:nvPr/>
              </p:nvSpPr>
              <p:spPr>
                <a:xfrm>
                  <a:off x="8896181" y="1393395"/>
                  <a:ext cx="360000" cy="360000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25400">
                  <a:solidFill>
                    <a:schemeClr val="tx1">
                      <a:alpha val="67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8343210-5DD7-9680-C0A4-EFA9977F5BF3}"/>
                  </a:ext>
                </a:extLst>
              </p:cNvPr>
              <p:cNvSpPr txBox="1"/>
              <p:nvPr/>
            </p:nvSpPr>
            <p:spPr>
              <a:xfrm>
                <a:off x="-113789" y="1748730"/>
                <a:ext cx="177165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pc="-150"/>
                  <a:t>유형 분류 모델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9979F8C-5808-39CC-5D7F-E240F93BB2D3}"/>
                  </a:ext>
                </a:extLst>
              </p:cNvPr>
              <p:cNvSpPr txBox="1"/>
              <p:nvPr/>
            </p:nvSpPr>
            <p:spPr>
              <a:xfrm>
                <a:off x="2707558" y="1763014"/>
                <a:ext cx="177165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pc="-150"/>
                  <a:t>테스트 케이스</a:t>
                </a: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9C131C5-70AA-E4DA-5C74-2D49562CF9F1}"/>
                  </a:ext>
                </a:extLst>
              </p:cNvPr>
              <p:cNvSpPr txBox="1"/>
              <p:nvPr/>
            </p:nvSpPr>
            <p:spPr>
              <a:xfrm>
                <a:off x="5527213" y="1753491"/>
                <a:ext cx="177165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pc="-150"/>
                  <a:t>결과 분석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663C806-D38A-AD80-02C2-EC899BAB1C2F}"/>
                  </a:ext>
                </a:extLst>
              </p:cNvPr>
              <p:cNvSpPr txBox="1"/>
              <p:nvPr/>
            </p:nvSpPr>
            <p:spPr>
              <a:xfrm>
                <a:off x="8249010" y="1753489"/>
                <a:ext cx="177165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pc="-150"/>
                  <a:t>Web</a:t>
                </a:r>
                <a:endParaRPr lang="ko-KR" altLang="en-US" spc="-150"/>
              </a:p>
            </p:txBody>
          </p: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53B06DE-B111-5F98-C972-5D1B6009DD30}"/>
                </a:ext>
              </a:extLst>
            </p:cNvPr>
            <p:cNvSpPr txBox="1"/>
            <p:nvPr/>
          </p:nvSpPr>
          <p:spPr>
            <a:xfrm>
              <a:off x="10715367" y="1763014"/>
              <a:ext cx="177165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pc="-150"/>
                <a:t>추후 계획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184521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10A7C092-D857-473D-F950-5AEF2382F6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2765"/>
            <a:ext cx="10515600" cy="1325563"/>
          </a:xfrm>
        </p:spPr>
        <p:txBody>
          <a:bodyPr/>
          <a:lstStyle/>
          <a:p>
            <a:r>
              <a:rPr lang="en-US" altLang="ko-KR"/>
              <a:t>3. </a:t>
            </a:r>
            <a:r>
              <a:rPr lang="ko-KR" altLang="en-US"/>
              <a:t>유형 분류 모델 </a:t>
            </a:r>
            <a:r>
              <a:rPr lang="en-US" altLang="ko-KR"/>
              <a:t>– </a:t>
            </a:r>
            <a:r>
              <a:rPr lang="ko-KR" altLang="en-US"/>
              <a:t>데이터 전처리</a:t>
            </a:r>
            <a:endParaRPr lang="ko-KR" altLang="en-US" dirty="0"/>
          </a:p>
        </p:txBody>
      </p:sp>
      <p:pic>
        <p:nvPicPr>
          <p:cNvPr id="2" name="그림 1" descr="폰트, 그래픽, 로고, 상징이(가) 표시된 사진&#10;&#10;자동 생성된 설명">
            <a:extLst>
              <a:ext uri="{FF2B5EF4-FFF2-40B4-BE49-F238E27FC236}">
                <a16:creationId xmlns:a16="http://schemas.microsoft.com/office/drawing/2014/main" id="{BE9B58B9-D795-3642-7B42-5712571613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9763" y="2335462"/>
            <a:ext cx="3517151" cy="2250977"/>
          </a:xfrm>
          <a:prstGeom prst="rect">
            <a:avLst/>
          </a:prstGeom>
        </p:spPr>
      </p:pic>
      <p:pic>
        <p:nvPicPr>
          <p:cNvPr id="3074" name="Picture 2" descr="Google colab-2] 구글 코랩 개발환경 설정">
            <a:extLst>
              <a:ext uri="{FF2B5EF4-FFF2-40B4-BE49-F238E27FC236}">
                <a16:creationId xmlns:a16="http://schemas.microsoft.com/office/drawing/2014/main" id="{9D73DD59-2938-5860-B8AC-1F1CF6C3C4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357" y="4868095"/>
            <a:ext cx="3209925" cy="1418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화살표: 오른쪽으로 구부러짐 2">
            <a:extLst>
              <a:ext uri="{FF2B5EF4-FFF2-40B4-BE49-F238E27FC236}">
                <a16:creationId xmlns:a16="http://schemas.microsoft.com/office/drawing/2014/main" id="{56F2997B-CF52-5D02-DFCD-045C552004B7}"/>
              </a:ext>
            </a:extLst>
          </p:cNvPr>
          <p:cNvSpPr/>
          <p:nvPr/>
        </p:nvSpPr>
        <p:spPr>
          <a:xfrm>
            <a:off x="1123952" y="3870860"/>
            <a:ext cx="885825" cy="1933575"/>
          </a:xfrm>
          <a:prstGeom prst="curvedRightArrow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" name="화살표: 오른쪽으로 구부러짐 5">
            <a:extLst>
              <a:ext uri="{FF2B5EF4-FFF2-40B4-BE49-F238E27FC236}">
                <a16:creationId xmlns:a16="http://schemas.microsoft.com/office/drawing/2014/main" id="{718CBBDF-5975-E31E-6C28-EEFE6207159F}"/>
              </a:ext>
            </a:extLst>
          </p:cNvPr>
          <p:cNvSpPr/>
          <p:nvPr/>
        </p:nvSpPr>
        <p:spPr>
          <a:xfrm rot="10800000">
            <a:off x="5118233" y="3775609"/>
            <a:ext cx="885825" cy="1933575"/>
          </a:xfrm>
          <a:prstGeom prst="curvedRightArrow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3076" name="Picture 4" descr="Home - Keras Documentation">
            <a:extLst>
              <a:ext uri="{FF2B5EF4-FFF2-40B4-BE49-F238E27FC236}">
                <a16:creationId xmlns:a16="http://schemas.microsoft.com/office/drawing/2014/main" id="{5CEB29F4-B8CF-3829-D00C-7003FFE22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9452" y="2530311"/>
            <a:ext cx="3924300" cy="1138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A21BBC4-9133-A4C8-26C6-2988C1C71BDA}"/>
              </a:ext>
            </a:extLst>
          </p:cNvPr>
          <p:cNvCxnSpPr/>
          <p:nvPr/>
        </p:nvCxnSpPr>
        <p:spPr>
          <a:xfrm>
            <a:off x="4438652" y="3099335"/>
            <a:ext cx="2571750" cy="0"/>
          </a:xfrm>
          <a:prstGeom prst="line">
            <a:avLst/>
          </a:prstGeom>
          <a:ln w="127000">
            <a:solidFill>
              <a:schemeClr val="tx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00F468B6-FF98-1A5B-4999-381233A1358C}"/>
              </a:ext>
            </a:extLst>
          </p:cNvPr>
          <p:cNvGrpSpPr/>
          <p:nvPr/>
        </p:nvGrpSpPr>
        <p:grpSpPr>
          <a:xfrm>
            <a:off x="-113789" y="1393395"/>
            <a:ext cx="12600806" cy="738951"/>
            <a:chOff x="-113789" y="1393395"/>
            <a:chExt cx="12600806" cy="738951"/>
          </a:xfrm>
        </p:grpSpPr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7344E2FE-E10C-EA97-869E-69C431F4A4AE}"/>
                </a:ext>
              </a:extLst>
            </p:cNvPr>
            <p:cNvGrpSpPr/>
            <p:nvPr/>
          </p:nvGrpSpPr>
          <p:grpSpPr>
            <a:xfrm>
              <a:off x="-113789" y="1393395"/>
              <a:ext cx="11896209" cy="738951"/>
              <a:chOff x="-113789" y="1393395"/>
              <a:chExt cx="11896209" cy="738951"/>
            </a:xfrm>
          </p:grpSpPr>
          <p:grpSp>
            <p:nvGrpSpPr>
              <p:cNvPr id="48" name="그룹 47">
                <a:extLst>
                  <a:ext uri="{FF2B5EF4-FFF2-40B4-BE49-F238E27FC236}">
                    <a16:creationId xmlns:a16="http://schemas.microsoft.com/office/drawing/2014/main" id="{6C2C401C-7418-0F41-6891-502187911B1D}"/>
                  </a:ext>
                </a:extLst>
              </p:cNvPr>
              <p:cNvGrpSpPr/>
              <p:nvPr/>
            </p:nvGrpSpPr>
            <p:grpSpPr>
              <a:xfrm>
                <a:off x="592500" y="1393395"/>
                <a:ext cx="11189920" cy="369523"/>
                <a:chOff x="591723" y="1393395"/>
                <a:chExt cx="11114105" cy="369523"/>
              </a:xfrm>
            </p:grpSpPr>
            <p:cxnSp>
              <p:nvCxnSpPr>
                <p:cNvPr id="53" name="직선 연결선 52">
                  <a:extLst>
                    <a:ext uri="{FF2B5EF4-FFF2-40B4-BE49-F238E27FC236}">
                      <a16:creationId xmlns:a16="http://schemas.microsoft.com/office/drawing/2014/main" id="{9F2AA38E-E8FC-7ABC-A528-6AA1CE55F8A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58200" y="1578157"/>
                  <a:ext cx="10952775" cy="0"/>
                </a:xfrm>
                <a:prstGeom prst="line">
                  <a:avLst/>
                </a:prstGeom>
                <a:ln w="63500">
                  <a:solidFill>
                    <a:schemeClr val="tx1">
                      <a:alpha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4" name="타원 53">
                  <a:extLst>
                    <a:ext uri="{FF2B5EF4-FFF2-40B4-BE49-F238E27FC236}">
                      <a16:creationId xmlns:a16="http://schemas.microsoft.com/office/drawing/2014/main" id="{9A6FDAA7-9816-270F-AA93-21FED41CF4A7}"/>
                    </a:ext>
                  </a:extLst>
                </p:cNvPr>
                <p:cNvSpPr/>
                <p:nvPr/>
              </p:nvSpPr>
              <p:spPr>
                <a:xfrm>
                  <a:off x="591723" y="1398157"/>
                  <a:ext cx="360000" cy="360000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 w="25400">
                  <a:solidFill>
                    <a:schemeClr val="tx1">
                      <a:alpha val="67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5" name="타원 54">
                  <a:extLst>
                    <a:ext uri="{FF2B5EF4-FFF2-40B4-BE49-F238E27FC236}">
                      <a16:creationId xmlns:a16="http://schemas.microsoft.com/office/drawing/2014/main" id="{1EFA987E-A4C2-D07C-88C5-9822C57B1D42}"/>
                    </a:ext>
                  </a:extLst>
                </p:cNvPr>
                <p:cNvSpPr/>
                <p:nvPr/>
              </p:nvSpPr>
              <p:spPr>
                <a:xfrm>
                  <a:off x="11345828" y="1393395"/>
                  <a:ext cx="360000" cy="360000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25400">
                  <a:solidFill>
                    <a:schemeClr val="tx1">
                      <a:alpha val="67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6" name="타원 55">
                  <a:extLst>
                    <a:ext uri="{FF2B5EF4-FFF2-40B4-BE49-F238E27FC236}">
                      <a16:creationId xmlns:a16="http://schemas.microsoft.com/office/drawing/2014/main" id="{90E1A471-1587-6B7A-65B7-067D2D9B3EBC}"/>
                    </a:ext>
                  </a:extLst>
                </p:cNvPr>
                <p:cNvSpPr/>
                <p:nvPr/>
              </p:nvSpPr>
              <p:spPr>
                <a:xfrm>
                  <a:off x="3404325" y="1402918"/>
                  <a:ext cx="360000" cy="360000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25400">
                  <a:solidFill>
                    <a:schemeClr val="tx1">
                      <a:alpha val="67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7" name="타원 56">
                  <a:extLst>
                    <a:ext uri="{FF2B5EF4-FFF2-40B4-BE49-F238E27FC236}">
                      <a16:creationId xmlns:a16="http://schemas.microsoft.com/office/drawing/2014/main" id="{0D6CF93A-DF88-3D9C-29A9-AFD33661829F}"/>
                    </a:ext>
                  </a:extLst>
                </p:cNvPr>
                <p:cNvSpPr/>
                <p:nvPr/>
              </p:nvSpPr>
              <p:spPr>
                <a:xfrm>
                  <a:off x="6192825" y="1393395"/>
                  <a:ext cx="360000" cy="360000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25400">
                  <a:solidFill>
                    <a:schemeClr val="tx1">
                      <a:alpha val="67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8" name="타원 57">
                  <a:extLst>
                    <a:ext uri="{FF2B5EF4-FFF2-40B4-BE49-F238E27FC236}">
                      <a16:creationId xmlns:a16="http://schemas.microsoft.com/office/drawing/2014/main" id="{23FFB10D-E5F1-AAB3-2303-8BC1F0827C43}"/>
                    </a:ext>
                  </a:extLst>
                </p:cNvPr>
                <p:cNvSpPr/>
                <p:nvPr/>
              </p:nvSpPr>
              <p:spPr>
                <a:xfrm>
                  <a:off x="8896181" y="1393395"/>
                  <a:ext cx="360000" cy="360000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25400">
                  <a:solidFill>
                    <a:schemeClr val="tx1">
                      <a:alpha val="67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DF758352-D4EE-AEFD-1DC7-06EBFE605014}"/>
                  </a:ext>
                </a:extLst>
              </p:cNvPr>
              <p:cNvSpPr txBox="1"/>
              <p:nvPr/>
            </p:nvSpPr>
            <p:spPr>
              <a:xfrm>
                <a:off x="-113789" y="1748730"/>
                <a:ext cx="177165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pc="-150"/>
                  <a:t>유형 분류 모델</a:t>
                </a: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B926F183-62D4-9E94-818C-F35E9A8E2CBC}"/>
                  </a:ext>
                </a:extLst>
              </p:cNvPr>
              <p:cNvSpPr txBox="1"/>
              <p:nvPr/>
            </p:nvSpPr>
            <p:spPr>
              <a:xfrm>
                <a:off x="2707558" y="1763014"/>
                <a:ext cx="177165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pc="-150"/>
                  <a:t>테스트 케이스</a:t>
                </a: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1A50026B-F078-EF68-B117-B44F99E4AC3A}"/>
                  </a:ext>
                </a:extLst>
              </p:cNvPr>
              <p:cNvSpPr txBox="1"/>
              <p:nvPr/>
            </p:nvSpPr>
            <p:spPr>
              <a:xfrm>
                <a:off x="5527213" y="1753491"/>
                <a:ext cx="177165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pc="-150"/>
                  <a:t>결과 분석</a:t>
                </a: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878EEAF6-FB46-491B-C929-5D20F7F8FDE3}"/>
                  </a:ext>
                </a:extLst>
              </p:cNvPr>
              <p:cNvSpPr txBox="1"/>
              <p:nvPr/>
            </p:nvSpPr>
            <p:spPr>
              <a:xfrm>
                <a:off x="8249010" y="1753489"/>
                <a:ext cx="177165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pc="-150"/>
                  <a:t>Web</a:t>
                </a:r>
                <a:endParaRPr lang="ko-KR" altLang="en-US" spc="-150"/>
              </a:p>
            </p:txBody>
          </p:sp>
        </p:grp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3A1BCA39-BC89-EF34-9065-CBB849CC8CE5}"/>
                </a:ext>
              </a:extLst>
            </p:cNvPr>
            <p:cNvSpPr txBox="1"/>
            <p:nvPr/>
          </p:nvSpPr>
          <p:spPr>
            <a:xfrm>
              <a:off x="10715367" y="1763014"/>
              <a:ext cx="177165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pc="-150"/>
                <a:t>추후 계획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886076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10A7C092-D857-473D-F950-5AEF2382F6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2765"/>
            <a:ext cx="10515600" cy="1325563"/>
          </a:xfrm>
        </p:spPr>
        <p:txBody>
          <a:bodyPr/>
          <a:lstStyle/>
          <a:p>
            <a:r>
              <a:rPr lang="en-US" altLang="ko-KR"/>
              <a:t>3. </a:t>
            </a:r>
            <a:r>
              <a:rPr lang="ko-KR" altLang="en-US"/>
              <a:t>유형 분류 모델 </a:t>
            </a:r>
            <a:r>
              <a:rPr lang="en-US" altLang="ko-KR"/>
              <a:t>– CNN </a:t>
            </a:r>
            <a:r>
              <a:rPr lang="ko-KR" altLang="en-US"/>
              <a:t>모델</a:t>
            </a:r>
            <a:endParaRPr lang="ko-KR" altLang="en-US" dirty="0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BB43BEA4-C74C-61CF-90F0-21A163B35C6B}"/>
              </a:ext>
            </a:extLst>
          </p:cNvPr>
          <p:cNvGrpSpPr/>
          <p:nvPr/>
        </p:nvGrpSpPr>
        <p:grpSpPr>
          <a:xfrm>
            <a:off x="-113789" y="1393395"/>
            <a:ext cx="12600806" cy="738951"/>
            <a:chOff x="-113789" y="1393395"/>
            <a:chExt cx="12600806" cy="738951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F6F0FF09-356D-EC71-E676-B3A99D3FFAAA}"/>
                </a:ext>
              </a:extLst>
            </p:cNvPr>
            <p:cNvGrpSpPr/>
            <p:nvPr/>
          </p:nvGrpSpPr>
          <p:grpSpPr>
            <a:xfrm>
              <a:off x="-113789" y="1393395"/>
              <a:ext cx="11896209" cy="738951"/>
              <a:chOff x="-113789" y="1393395"/>
              <a:chExt cx="11896209" cy="738951"/>
            </a:xfrm>
          </p:grpSpPr>
          <p:grpSp>
            <p:nvGrpSpPr>
              <p:cNvPr id="19" name="그룹 18">
                <a:extLst>
                  <a:ext uri="{FF2B5EF4-FFF2-40B4-BE49-F238E27FC236}">
                    <a16:creationId xmlns:a16="http://schemas.microsoft.com/office/drawing/2014/main" id="{82790178-896E-6572-99DA-DEE805AE1DAC}"/>
                  </a:ext>
                </a:extLst>
              </p:cNvPr>
              <p:cNvGrpSpPr/>
              <p:nvPr/>
            </p:nvGrpSpPr>
            <p:grpSpPr>
              <a:xfrm>
                <a:off x="592500" y="1393395"/>
                <a:ext cx="11189920" cy="369523"/>
                <a:chOff x="591723" y="1393395"/>
                <a:chExt cx="11114105" cy="369523"/>
              </a:xfrm>
            </p:grpSpPr>
            <p:cxnSp>
              <p:nvCxnSpPr>
                <p:cNvPr id="24" name="직선 연결선 23">
                  <a:extLst>
                    <a:ext uri="{FF2B5EF4-FFF2-40B4-BE49-F238E27FC236}">
                      <a16:creationId xmlns:a16="http://schemas.microsoft.com/office/drawing/2014/main" id="{ADB114CB-5B0F-8AB3-4B0C-77C68F01AF5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58200" y="1578157"/>
                  <a:ext cx="10952775" cy="0"/>
                </a:xfrm>
                <a:prstGeom prst="line">
                  <a:avLst/>
                </a:prstGeom>
                <a:ln w="63500">
                  <a:solidFill>
                    <a:schemeClr val="tx1">
                      <a:alpha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8BCD6FE9-D282-6147-1890-BDEBDF635051}"/>
                    </a:ext>
                  </a:extLst>
                </p:cNvPr>
                <p:cNvSpPr/>
                <p:nvPr/>
              </p:nvSpPr>
              <p:spPr>
                <a:xfrm>
                  <a:off x="591723" y="1398157"/>
                  <a:ext cx="360000" cy="360000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 w="25400">
                  <a:solidFill>
                    <a:schemeClr val="tx1">
                      <a:alpha val="67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8FEE53E6-78B8-0A42-D2DB-88F40A3D2BF0}"/>
                    </a:ext>
                  </a:extLst>
                </p:cNvPr>
                <p:cNvSpPr/>
                <p:nvPr/>
              </p:nvSpPr>
              <p:spPr>
                <a:xfrm>
                  <a:off x="11345828" y="1393395"/>
                  <a:ext cx="360000" cy="360000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25400">
                  <a:solidFill>
                    <a:schemeClr val="tx1">
                      <a:alpha val="67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CD49D845-9952-CEF3-4FA8-B3B2B8B6CC83}"/>
                    </a:ext>
                  </a:extLst>
                </p:cNvPr>
                <p:cNvSpPr/>
                <p:nvPr/>
              </p:nvSpPr>
              <p:spPr>
                <a:xfrm>
                  <a:off x="3404325" y="1402918"/>
                  <a:ext cx="360000" cy="360000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25400">
                  <a:solidFill>
                    <a:schemeClr val="tx1">
                      <a:alpha val="67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1BFD1C57-0AAD-2985-D338-74C3F508FBEF}"/>
                    </a:ext>
                  </a:extLst>
                </p:cNvPr>
                <p:cNvSpPr/>
                <p:nvPr/>
              </p:nvSpPr>
              <p:spPr>
                <a:xfrm>
                  <a:off x="6192825" y="1393395"/>
                  <a:ext cx="360000" cy="360000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25400">
                  <a:solidFill>
                    <a:schemeClr val="tx1">
                      <a:alpha val="67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0340F4F4-D17F-4CAF-7F1A-6005145036BE}"/>
                    </a:ext>
                  </a:extLst>
                </p:cNvPr>
                <p:cNvSpPr/>
                <p:nvPr/>
              </p:nvSpPr>
              <p:spPr>
                <a:xfrm>
                  <a:off x="8896181" y="1393395"/>
                  <a:ext cx="360000" cy="360000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25400">
                  <a:solidFill>
                    <a:schemeClr val="tx1">
                      <a:alpha val="67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85C7336-4E21-37CA-41E9-45D544F2FDEC}"/>
                  </a:ext>
                </a:extLst>
              </p:cNvPr>
              <p:cNvSpPr txBox="1"/>
              <p:nvPr/>
            </p:nvSpPr>
            <p:spPr>
              <a:xfrm>
                <a:off x="-113789" y="1748730"/>
                <a:ext cx="177165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pc="-150"/>
                  <a:t>유형 분류 모델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7F55D65-1D22-FC05-F4BE-C32316AE7A83}"/>
                  </a:ext>
                </a:extLst>
              </p:cNvPr>
              <p:cNvSpPr txBox="1"/>
              <p:nvPr/>
            </p:nvSpPr>
            <p:spPr>
              <a:xfrm>
                <a:off x="2707558" y="1763014"/>
                <a:ext cx="177165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pc="-150"/>
                  <a:t>테스트 케이스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EB43B99-47F2-FC0C-EDA1-645305E9B8F7}"/>
                  </a:ext>
                </a:extLst>
              </p:cNvPr>
              <p:cNvSpPr txBox="1"/>
              <p:nvPr/>
            </p:nvSpPr>
            <p:spPr>
              <a:xfrm>
                <a:off x="5527213" y="1753491"/>
                <a:ext cx="177165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pc="-150"/>
                  <a:t>결과 분석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BD85DC4-BC89-D9CF-CF52-7BB276A40DA5}"/>
                  </a:ext>
                </a:extLst>
              </p:cNvPr>
              <p:cNvSpPr txBox="1"/>
              <p:nvPr/>
            </p:nvSpPr>
            <p:spPr>
              <a:xfrm>
                <a:off x="8249010" y="1753489"/>
                <a:ext cx="177165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pc="-150"/>
                  <a:t>Web</a:t>
                </a:r>
                <a:endParaRPr lang="ko-KR" altLang="en-US" spc="-150"/>
              </a:p>
            </p:txBody>
          </p:sp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B90C899-1B36-11D3-7B3A-A2A8C30513F7}"/>
                </a:ext>
              </a:extLst>
            </p:cNvPr>
            <p:cNvSpPr txBox="1"/>
            <p:nvPr/>
          </p:nvSpPr>
          <p:spPr>
            <a:xfrm>
              <a:off x="10715367" y="1763014"/>
              <a:ext cx="177165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pc="-150"/>
                <a:t>추후 계획</a:t>
              </a:r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2C8595D1-E358-EB6D-79DD-6458DE0099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1873" y="2511701"/>
            <a:ext cx="4208379" cy="385010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FA03490-9A59-062A-CB27-C3CE898B5F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430" y="2903720"/>
            <a:ext cx="5989828" cy="27313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70029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10A7C092-D857-473D-F950-5AEF2382F6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2765"/>
            <a:ext cx="10515600" cy="1325563"/>
          </a:xfrm>
        </p:spPr>
        <p:txBody>
          <a:bodyPr/>
          <a:lstStyle/>
          <a:p>
            <a:r>
              <a:rPr lang="en-US" altLang="ko-KR"/>
              <a:t>3. </a:t>
            </a:r>
            <a:r>
              <a:rPr lang="ko-KR" altLang="en-US"/>
              <a:t>유형 분류 모델 </a:t>
            </a:r>
            <a:r>
              <a:rPr lang="en-US" altLang="ko-KR"/>
              <a:t>– </a:t>
            </a:r>
            <a:r>
              <a:rPr lang="ko-KR" altLang="en-US"/>
              <a:t>모델 제작 과정</a:t>
            </a:r>
            <a:endParaRPr lang="ko-KR" altLang="en-US" dirty="0"/>
          </a:p>
        </p:txBody>
      </p:sp>
      <p:pic>
        <p:nvPicPr>
          <p:cNvPr id="7" name="그림 6" descr="텍스트, 스크린샷, 폰트, 문서이(가) 표시된 사진&#10;&#10;자동 생성된 설명">
            <a:extLst>
              <a:ext uri="{FF2B5EF4-FFF2-40B4-BE49-F238E27FC236}">
                <a16:creationId xmlns:a16="http://schemas.microsoft.com/office/drawing/2014/main" id="{DDFD5D91-C99B-EE8B-96F7-611CF73868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230" y="3006352"/>
            <a:ext cx="3995872" cy="36646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그림 8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0660806D-A9BB-7DCE-C4AE-A59B4F07CD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5545" y="2263376"/>
            <a:ext cx="2955360" cy="238370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E0211715-92FD-B5A6-B8EC-BC04A13E7BDB}"/>
              </a:ext>
            </a:extLst>
          </p:cNvPr>
          <p:cNvCxnSpPr>
            <a:cxnSpLocks/>
          </p:cNvCxnSpPr>
          <p:nvPr/>
        </p:nvCxnSpPr>
        <p:spPr>
          <a:xfrm flipV="1">
            <a:off x="647700" y="2263376"/>
            <a:ext cx="1527845" cy="2951864"/>
          </a:xfrm>
          <a:prstGeom prst="line">
            <a:avLst/>
          </a:prstGeom>
          <a:ln w="38100">
            <a:solidFill>
              <a:srgbClr val="FF0000">
                <a:alpha val="6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08B07515-F93C-9E0A-3575-4348C422A514}"/>
              </a:ext>
            </a:extLst>
          </p:cNvPr>
          <p:cNvCxnSpPr>
            <a:cxnSpLocks/>
          </p:cNvCxnSpPr>
          <p:nvPr/>
        </p:nvCxnSpPr>
        <p:spPr>
          <a:xfrm flipV="1">
            <a:off x="2385410" y="4647079"/>
            <a:ext cx="2745495" cy="1944221"/>
          </a:xfrm>
          <a:prstGeom prst="line">
            <a:avLst/>
          </a:prstGeom>
          <a:ln w="38100">
            <a:solidFill>
              <a:srgbClr val="FF0000">
                <a:alpha val="6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그림 23">
            <a:extLst>
              <a:ext uri="{FF2B5EF4-FFF2-40B4-BE49-F238E27FC236}">
                <a16:creationId xmlns:a16="http://schemas.microsoft.com/office/drawing/2014/main" id="{0E35AB65-53B9-167E-A967-5A33030260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1096" y="2253508"/>
            <a:ext cx="2894984" cy="257149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5" name="화살표: 오른쪽 24">
            <a:extLst>
              <a:ext uri="{FF2B5EF4-FFF2-40B4-BE49-F238E27FC236}">
                <a16:creationId xmlns:a16="http://schemas.microsoft.com/office/drawing/2014/main" id="{30AC3CAC-A430-3B9D-2031-18BC53593A05}"/>
              </a:ext>
            </a:extLst>
          </p:cNvPr>
          <p:cNvSpPr/>
          <p:nvPr/>
        </p:nvSpPr>
        <p:spPr>
          <a:xfrm>
            <a:off x="5290944" y="2277986"/>
            <a:ext cx="1610112" cy="889671"/>
          </a:xfrm>
          <a:prstGeom prst="rightArrow">
            <a:avLst/>
          </a:prstGeom>
          <a:solidFill>
            <a:schemeClr val="tx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 descr="스크린샷이(가) 표시된 사진&#10;&#10;자동 생성된 설명">
            <a:extLst>
              <a:ext uri="{FF2B5EF4-FFF2-40B4-BE49-F238E27FC236}">
                <a16:creationId xmlns:a16="http://schemas.microsoft.com/office/drawing/2014/main" id="{403DD1D1-A68D-C25C-66C7-C5E35CADCD0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7887" y="3512041"/>
            <a:ext cx="5736305" cy="3274170"/>
          </a:xfrm>
          <a:prstGeom prst="rect">
            <a:avLst/>
          </a:prstGeom>
        </p:spPr>
      </p:pic>
      <p:grpSp>
        <p:nvGrpSpPr>
          <p:cNvPr id="29" name="그룹 28">
            <a:extLst>
              <a:ext uri="{FF2B5EF4-FFF2-40B4-BE49-F238E27FC236}">
                <a16:creationId xmlns:a16="http://schemas.microsoft.com/office/drawing/2014/main" id="{EA9DF117-B1B6-5FA9-7779-21CFCF769C32}"/>
              </a:ext>
            </a:extLst>
          </p:cNvPr>
          <p:cNvGrpSpPr/>
          <p:nvPr/>
        </p:nvGrpSpPr>
        <p:grpSpPr>
          <a:xfrm>
            <a:off x="-113789" y="1393395"/>
            <a:ext cx="12600806" cy="738951"/>
            <a:chOff x="-113789" y="1393395"/>
            <a:chExt cx="12600806" cy="738951"/>
          </a:xfrm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D3B77779-1B54-0BCE-B9A3-F22E39FEF484}"/>
                </a:ext>
              </a:extLst>
            </p:cNvPr>
            <p:cNvGrpSpPr/>
            <p:nvPr/>
          </p:nvGrpSpPr>
          <p:grpSpPr>
            <a:xfrm>
              <a:off x="-113789" y="1393395"/>
              <a:ext cx="11896209" cy="738951"/>
              <a:chOff x="-113789" y="1393395"/>
              <a:chExt cx="11896209" cy="738951"/>
            </a:xfrm>
          </p:grpSpPr>
          <p:grpSp>
            <p:nvGrpSpPr>
              <p:cNvPr id="32" name="그룹 31">
                <a:extLst>
                  <a:ext uri="{FF2B5EF4-FFF2-40B4-BE49-F238E27FC236}">
                    <a16:creationId xmlns:a16="http://schemas.microsoft.com/office/drawing/2014/main" id="{7EE0E48D-DCDD-F22E-1634-7A7366B66F7C}"/>
                  </a:ext>
                </a:extLst>
              </p:cNvPr>
              <p:cNvGrpSpPr/>
              <p:nvPr/>
            </p:nvGrpSpPr>
            <p:grpSpPr>
              <a:xfrm>
                <a:off x="592500" y="1393395"/>
                <a:ext cx="11189920" cy="369523"/>
                <a:chOff x="591723" y="1393395"/>
                <a:chExt cx="11114105" cy="369523"/>
              </a:xfrm>
            </p:grpSpPr>
            <p:cxnSp>
              <p:nvCxnSpPr>
                <p:cNvPr id="37" name="직선 연결선 36">
                  <a:extLst>
                    <a:ext uri="{FF2B5EF4-FFF2-40B4-BE49-F238E27FC236}">
                      <a16:creationId xmlns:a16="http://schemas.microsoft.com/office/drawing/2014/main" id="{7EBCBE46-D375-0F8B-F943-7BF4D7C3B19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58200" y="1578157"/>
                  <a:ext cx="10952775" cy="0"/>
                </a:xfrm>
                <a:prstGeom prst="line">
                  <a:avLst/>
                </a:prstGeom>
                <a:ln w="63500">
                  <a:solidFill>
                    <a:schemeClr val="tx1">
                      <a:alpha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B96D20EB-FDA8-8AF3-1E65-C631076C1814}"/>
                    </a:ext>
                  </a:extLst>
                </p:cNvPr>
                <p:cNvSpPr/>
                <p:nvPr/>
              </p:nvSpPr>
              <p:spPr>
                <a:xfrm>
                  <a:off x="591723" y="1398157"/>
                  <a:ext cx="360000" cy="360000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 w="25400">
                  <a:solidFill>
                    <a:schemeClr val="tx1">
                      <a:alpha val="67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B9DFF1A7-F46B-1D36-7893-F9CD2BC91CEA}"/>
                    </a:ext>
                  </a:extLst>
                </p:cNvPr>
                <p:cNvSpPr/>
                <p:nvPr/>
              </p:nvSpPr>
              <p:spPr>
                <a:xfrm>
                  <a:off x="11345828" y="1393395"/>
                  <a:ext cx="360000" cy="360000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25400">
                  <a:solidFill>
                    <a:schemeClr val="tx1">
                      <a:alpha val="67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EB31B6B8-9B71-BF22-3D78-3219B9AAACAF}"/>
                    </a:ext>
                  </a:extLst>
                </p:cNvPr>
                <p:cNvSpPr/>
                <p:nvPr/>
              </p:nvSpPr>
              <p:spPr>
                <a:xfrm>
                  <a:off x="3404325" y="1402918"/>
                  <a:ext cx="360000" cy="360000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25400">
                  <a:solidFill>
                    <a:schemeClr val="tx1">
                      <a:alpha val="67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1" name="타원 40">
                  <a:extLst>
                    <a:ext uri="{FF2B5EF4-FFF2-40B4-BE49-F238E27FC236}">
                      <a16:creationId xmlns:a16="http://schemas.microsoft.com/office/drawing/2014/main" id="{990479E2-FA9C-5723-D1EA-4F31326F3955}"/>
                    </a:ext>
                  </a:extLst>
                </p:cNvPr>
                <p:cNvSpPr/>
                <p:nvPr/>
              </p:nvSpPr>
              <p:spPr>
                <a:xfrm>
                  <a:off x="6192825" y="1393395"/>
                  <a:ext cx="360000" cy="360000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25400">
                  <a:solidFill>
                    <a:schemeClr val="tx1">
                      <a:alpha val="67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2" name="타원 41">
                  <a:extLst>
                    <a:ext uri="{FF2B5EF4-FFF2-40B4-BE49-F238E27FC236}">
                      <a16:creationId xmlns:a16="http://schemas.microsoft.com/office/drawing/2014/main" id="{E6F9A143-E22E-8FB0-4A50-1B8301E4BD96}"/>
                    </a:ext>
                  </a:extLst>
                </p:cNvPr>
                <p:cNvSpPr/>
                <p:nvPr/>
              </p:nvSpPr>
              <p:spPr>
                <a:xfrm>
                  <a:off x="8896181" y="1393395"/>
                  <a:ext cx="360000" cy="360000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25400">
                  <a:solidFill>
                    <a:schemeClr val="tx1">
                      <a:alpha val="67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7BFB816-8399-A97F-A0BC-87C44B3104D3}"/>
                  </a:ext>
                </a:extLst>
              </p:cNvPr>
              <p:cNvSpPr txBox="1"/>
              <p:nvPr/>
            </p:nvSpPr>
            <p:spPr>
              <a:xfrm>
                <a:off x="-113789" y="1748730"/>
                <a:ext cx="177165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pc="-150"/>
                  <a:t>유형 분류 모델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13BDFBD-BED3-55E7-AF7A-C8BC66463A48}"/>
                  </a:ext>
                </a:extLst>
              </p:cNvPr>
              <p:cNvSpPr txBox="1"/>
              <p:nvPr/>
            </p:nvSpPr>
            <p:spPr>
              <a:xfrm>
                <a:off x="2707558" y="1763014"/>
                <a:ext cx="177165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pc="-150"/>
                  <a:t>테스트 케이스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CF1362A-0813-1855-FDB1-1E37A391195D}"/>
                  </a:ext>
                </a:extLst>
              </p:cNvPr>
              <p:cNvSpPr txBox="1"/>
              <p:nvPr/>
            </p:nvSpPr>
            <p:spPr>
              <a:xfrm>
                <a:off x="5527213" y="1753491"/>
                <a:ext cx="177165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pc="-150"/>
                  <a:t>결과 분석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093F99B0-5023-DE75-A09C-A367676E0801}"/>
                  </a:ext>
                </a:extLst>
              </p:cNvPr>
              <p:cNvSpPr txBox="1"/>
              <p:nvPr/>
            </p:nvSpPr>
            <p:spPr>
              <a:xfrm>
                <a:off x="8249010" y="1753489"/>
                <a:ext cx="177165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pc="-150"/>
                  <a:t>Web</a:t>
                </a:r>
                <a:endParaRPr lang="ko-KR" altLang="en-US" spc="-150"/>
              </a:p>
            </p:txBody>
          </p:sp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BC43BC0-E701-6342-1208-98A98E13952A}"/>
                </a:ext>
              </a:extLst>
            </p:cNvPr>
            <p:cNvSpPr txBox="1"/>
            <p:nvPr/>
          </p:nvSpPr>
          <p:spPr>
            <a:xfrm>
              <a:off x="10715367" y="1763014"/>
              <a:ext cx="177165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pc="-150"/>
                <a:t>추후 계획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06885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10A7C092-D857-473D-F950-5AEF2382F6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2765"/>
            <a:ext cx="10515600" cy="1325563"/>
          </a:xfrm>
        </p:spPr>
        <p:txBody>
          <a:bodyPr/>
          <a:lstStyle/>
          <a:p>
            <a:r>
              <a:rPr lang="en-US" altLang="ko-KR"/>
              <a:t>3. </a:t>
            </a:r>
            <a:r>
              <a:rPr lang="ko-KR" altLang="en-US"/>
              <a:t>유형 분류 모델 </a:t>
            </a:r>
            <a:r>
              <a:rPr lang="en-US" altLang="ko-KR"/>
              <a:t>– </a:t>
            </a:r>
            <a:r>
              <a:rPr lang="ko-KR" altLang="en-US"/>
              <a:t>시연 영상</a:t>
            </a:r>
            <a:endParaRPr lang="ko-KR" altLang="en-US" dirty="0"/>
          </a:p>
        </p:txBody>
      </p:sp>
      <p:pic>
        <p:nvPicPr>
          <p:cNvPr id="6" name="그림 5" descr="텍스트, 스크린샷, 컴퓨터, 소프트웨어이(가) 표시된 사진&#10;&#10;자동 생성된 설명">
            <a:extLst>
              <a:ext uri="{FF2B5EF4-FFF2-40B4-BE49-F238E27FC236}">
                <a16:creationId xmlns:a16="http://schemas.microsoft.com/office/drawing/2014/main" id="{63765D64-7F2E-8ABA-0907-C442C0341E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3227" y="2303178"/>
            <a:ext cx="7765545" cy="4432421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BB43BEA4-C74C-61CF-90F0-21A163B35C6B}"/>
              </a:ext>
            </a:extLst>
          </p:cNvPr>
          <p:cNvGrpSpPr/>
          <p:nvPr/>
        </p:nvGrpSpPr>
        <p:grpSpPr>
          <a:xfrm>
            <a:off x="-113789" y="1393395"/>
            <a:ext cx="12600806" cy="738951"/>
            <a:chOff x="-113789" y="1393395"/>
            <a:chExt cx="12600806" cy="738951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F6F0FF09-356D-EC71-E676-B3A99D3FFAAA}"/>
                </a:ext>
              </a:extLst>
            </p:cNvPr>
            <p:cNvGrpSpPr/>
            <p:nvPr/>
          </p:nvGrpSpPr>
          <p:grpSpPr>
            <a:xfrm>
              <a:off x="-113789" y="1393395"/>
              <a:ext cx="11896209" cy="738951"/>
              <a:chOff x="-113789" y="1393395"/>
              <a:chExt cx="11896209" cy="738951"/>
            </a:xfrm>
          </p:grpSpPr>
          <p:grpSp>
            <p:nvGrpSpPr>
              <p:cNvPr id="19" name="그룹 18">
                <a:extLst>
                  <a:ext uri="{FF2B5EF4-FFF2-40B4-BE49-F238E27FC236}">
                    <a16:creationId xmlns:a16="http://schemas.microsoft.com/office/drawing/2014/main" id="{82790178-896E-6572-99DA-DEE805AE1DAC}"/>
                  </a:ext>
                </a:extLst>
              </p:cNvPr>
              <p:cNvGrpSpPr/>
              <p:nvPr/>
            </p:nvGrpSpPr>
            <p:grpSpPr>
              <a:xfrm>
                <a:off x="592500" y="1393395"/>
                <a:ext cx="11189920" cy="369523"/>
                <a:chOff x="591723" y="1393395"/>
                <a:chExt cx="11114105" cy="369523"/>
              </a:xfrm>
            </p:grpSpPr>
            <p:cxnSp>
              <p:nvCxnSpPr>
                <p:cNvPr id="24" name="직선 연결선 23">
                  <a:extLst>
                    <a:ext uri="{FF2B5EF4-FFF2-40B4-BE49-F238E27FC236}">
                      <a16:creationId xmlns:a16="http://schemas.microsoft.com/office/drawing/2014/main" id="{ADB114CB-5B0F-8AB3-4B0C-77C68F01AF5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58200" y="1578157"/>
                  <a:ext cx="10952775" cy="0"/>
                </a:xfrm>
                <a:prstGeom prst="line">
                  <a:avLst/>
                </a:prstGeom>
                <a:ln w="63500">
                  <a:solidFill>
                    <a:schemeClr val="tx1">
                      <a:alpha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8BCD6FE9-D282-6147-1890-BDEBDF635051}"/>
                    </a:ext>
                  </a:extLst>
                </p:cNvPr>
                <p:cNvSpPr/>
                <p:nvPr/>
              </p:nvSpPr>
              <p:spPr>
                <a:xfrm>
                  <a:off x="591723" y="1398157"/>
                  <a:ext cx="360000" cy="360000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 w="25400">
                  <a:solidFill>
                    <a:schemeClr val="tx1">
                      <a:alpha val="67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8FEE53E6-78B8-0A42-D2DB-88F40A3D2BF0}"/>
                    </a:ext>
                  </a:extLst>
                </p:cNvPr>
                <p:cNvSpPr/>
                <p:nvPr/>
              </p:nvSpPr>
              <p:spPr>
                <a:xfrm>
                  <a:off x="11345828" y="1393395"/>
                  <a:ext cx="360000" cy="360000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25400">
                  <a:solidFill>
                    <a:schemeClr val="tx1">
                      <a:alpha val="67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CD49D845-9952-CEF3-4FA8-B3B2B8B6CC83}"/>
                    </a:ext>
                  </a:extLst>
                </p:cNvPr>
                <p:cNvSpPr/>
                <p:nvPr/>
              </p:nvSpPr>
              <p:spPr>
                <a:xfrm>
                  <a:off x="3404325" y="1402918"/>
                  <a:ext cx="360000" cy="360000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25400">
                  <a:solidFill>
                    <a:schemeClr val="tx1">
                      <a:alpha val="67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1BFD1C57-0AAD-2985-D338-74C3F508FBEF}"/>
                    </a:ext>
                  </a:extLst>
                </p:cNvPr>
                <p:cNvSpPr/>
                <p:nvPr/>
              </p:nvSpPr>
              <p:spPr>
                <a:xfrm>
                  <a:off x="6192825" y="1393395"/>
                  <a:ext cx="360000" cy="360000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25400">
                  <a:solidFill>
                    <a:schemeClr val="tx1">
                      <a:alpha val="67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0340F4F4-D17F-4CAF-7F1A-6005145036BE}"/>
                    </a:ext>
                  </a:extLst>
                </p:cNvPr>
                <p:cNvSpPr/>
                <p:nvPr/>
              </p:nvSpPr>
              <p:spPr>
                <a:xfrm>
                  <a:off x="8896181" y="1393395"/>
                  <a:ext cx="360000" cy="360000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25400">
                  <a:solidFill>
                    <a:schemeClr val="tx1">
                      <a:alpha val="67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85C7336-4E21-37CA-41E9-45D544F2FDEC}"/>
                  </a:ext>
                </a:extLst>
              </p:cNvPr>
              <p:cNvSpPr txBox="1"/>
              <p:nvPr/>
            </p:nvSpPr>
            <p:spPr>
              <a:xfrm>
                <a:off x="-113789" y="1748730"/>
                <a:ext cx="177165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pc="-150"/>
                  <a:t>유형 분류 모델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7F55D65-1D22-FC05-F4BE-C32316AE7A83}"/>
                  </a:ext>
                </a:extLst>
              </p:cNvPr>
              <p:cNvSpPr txBox="1"/>
              <p:nvPr/>
            </p:nvSpPr>
            <p:spPr>
              <a:xfrm>
                <a:off x="2707558" y="1763014"/>
                <a:ext cx="177165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pc="-150"/>
                  <a:t>테스트 케이스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EB43B99-47F2-FC0C-EDA1-645305E9B8F7}"/>
                  </a:ext>
                </a:extLst>
              </p:cNvPr>
              <p:cNvSpPr txBox="1"/>
              <p:nvPr/>
            </p:nvSpPr>
            <p:spPr>
              <a:xfrm>
                <a:off x="5527213" y="1753491"/>
                <a:ext cx="177165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pc="-150"/>
                  <a:t>결과 분석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BD85DC4-BC89-D9CF-CF52-7BB276A40DA5}"/>
                  </a:ext>
                </a:extLst>
              </p:cNvPr>
              <p:cNvSpPr txBox="1"/>
              <p:nvPr/>
            </p:nvSpPr>
            <p:spPr>
              <a:xfrm>
                <a:off x="8249010" y="1753489"/>
                <a:ext cx="177165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pc="-150"/>
                  <a:t>Web</a:t>
                </a:r>
                <a:endParaRPr lang="ko-KR" altLang="en-US" spc="-150"/>
              </a:p>
            </p:txBody>
          </p:sp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B90C899-1B36-11D3-7B3A-A2A8C30513F7}"/>
                </a:ext>
              </a:extLst>
            </p:cNvPr>
            <p:cNvSpPr txBox="1"/>
            <p:nvPr/>
          </p:nvSpPr>
          <p:spPr>
            <a:xfrm>
              <a:off x="10715367" y="1763014"/>
              <a:ext cx="177165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pc="-150"/>
                <a:t>추후 계획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62510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2387</TotalTime>
  <Words>990</Words>
  <Application>Microsoft Office PowerPoint</Application>
  <PresentationFormat>와이드스크린</PresentationFormat>
  <Paragraphs>241</Paragraphs>
  <Slides>17</Slides>
  <Notes>16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1" baseType="lpstr">
      <vt:lpstr>맑은 고딕</vt:lpstr>
      <vt:lpstr>함초롬바탕</vt:lpstr>
      <vt:lpstr>Arial</vt:lpstr>
      <vt:lpstr>Office 테마</vt:lpstr>
      <vt:lpstr>PowerPoint 프레젠테이션</vt:lpstr>
      <vt:lpstr>Index</vt:lpstr>
      <vt:lpstr>1. 간단 소개</vt:lpstr>
      <vt:lpstr>2. 진척도</vt:lpstr>
      <vt:lpstr>3. 유형 분류 모델 – 데이터 수집</vt:lpstr>
      <vt:lpstr>3. 유형 분류 모델 – 데이터 전처리</vt:lpstr>
      <vt:lpstr>3. 유형 분류 모델 – CNN 모델</vt:lpstr>
      <vt:lpstr>3. 유형 분류 모델 – 모델 제작 과정</vt:lpstr>
      <vt:lpstr>3. 유형 분류 모델 – 시연 영상</vt:lpstr>
      <vt:lpstr>4. 테스트 케이스</vt:lpstr>
      <vt:lpstr>4. 테스트 케이스</vt:lpstr>
      <vt:lpstr>5. 결과 분석</vt:lpstr>
      <vt:lpstr>6. Front/Back End</vt:lpstr>
      <vt:lpstr>6. Front/Back End</vt:lpstr>
      <vt:lpstr>7. 추후 계획 – 테스트 케이스</vt:lpstr>
      <vt:lpstr>7. 추후 계획 – 과제 수행 계획</vt:lpstr>
      <vt:lpstr>- 인용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공간이 읎어요</dc:creator>
  <cp:lastModifiedBy>현섭 심</cp:lastModifiedBy>
  <cp:revision>32</cp:revision>
  <dcterms:created xsi:type="dcterms:W3CDTF">2023-03-23T05:33:34Z</dcterms:created>
  <dcterms:modified xsi:type="dcterms:W3CDTF">2023-10-12T09:50:47Z</dcterms:modified>
</cp:coreProperties>
</file>